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309" r:id="rId13"/>
    <p:sldId id="268" r:id="rId14"/>
    <p:sldId id="269" r:id="rId15"/>
    <p:sldId id="267" r:id="rId16"/>
    <p:sldId id="270" r:id="rId17"/>
    <p:sldId id="271" r:id="rId18"/>
    <p:sldId id="272" r:id="rId19"/>
    <p:sldId id="310" r:id="rId20"/>
    <p:sldId id="273" r:id="rId21"/>
    <p:sldId id="274" r:id="rId22"/>
    <p:sldId id="313" r:id="rId23"/>
    <p:sldId id="276" r:id="rId24"/>
    <p:sldId id="275" r:id="rId25"/>
    <p:sldId id="311" r:id="rId26"/>
    <p:sldId id="312" r:id="rId27"/>
    <p:sldId id="314" r:id="rId28"/>
    <p:sldId id="277" r:id="rId29"/>
    <p:sldId id="278" r:id="rId30"/>
    <p:sldId id="279" r:id="rId31"/>
    <p:sldId id="280" r:id="rId32"/>
    <p:sldId id="315" r:id="rId33"/>
    <p:sldId id="282" r:id="rId34"/>
    <p:sldId id="281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316" r:id="rId43"/>
    <p:sldId id="317" r:id="rId44"/>
    <p:sldId id="290" r:id="rId45"/>
    <p:sldId id="291" r:id="rId46"/>
    <p:sldId id="292" r:id="rId47"/>
    <p:sldId id="318" r:id="rId48"/>
    <p:sldId id="294" r:id="rId49"/>
    <p:sldId id="293" r:id="rId50"/>
    <p:sldId id="319" r:id="rId51"/>
    <p:sldId id="295" r:id="rId52"/>
    <p:sldId id="296" r:id="rId53"/>
    <p:sldId id="297" r:id="rId54"/>
    <p:sldId id="301" r:id="rId55"/>
    <p:sldId id="320" r:id="rId56"/>
    <p:sldId id="302" r:id="rId57"/>
    <p:sldId id="303" r:id="rId58"/>
    <p:sldId id="304" r:id="rId59"/>
    <p:sldId id="305" r:id="rId60"/>
    <p:sldId id="306" r:id="rId61"/>
    <p:sldId id="307" r:id="rId62"/>
    <p:sldId id="321" r:id="rId63"/>
    <p:sldId id="308" r:id="rId64"/>
    <p:sldId id="298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1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97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36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41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96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3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79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679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14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575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54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3B33-BEA0-4D40-8505-CC78E24E0988}" type="datetimeFigureOut">
              <a:rPr lang="cs-CZ" smtClean="0"/>
              <a:t>26.08.2020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018C6-617D-437F-8979-41091FB46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96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430" y="2091055"/>
            <a:ext cx="10515600" cy="1325563"/>
          </a:xfrm>
        </p:spPr>
        <p:txBody>
          <a:bodyPr>
            <a:normAutofit/>
          </a:bodyPr>
          <a:lstStyle/>
          <a:p>
            <a:r>
              <a:rPr lang="cs-CZ" sz="4800" dirty="0" smtClean="0"/>
              <a:t>Koně pro čs. armádu</a:t>
            </a:r>
            <a:endParaRPr lang="cs-CZ" sz="48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1174"/>
            <a:ext cx="5363176" cy="5491893"/>
          </a:xfrm>
        </p:spPr>
      </p:pic>
      <p:sp>
        <p:nvSpPr>
          <p:cNvPr id="5" name="TextovéPole 4"/>
          <p:cNvSpPr txBox="1"/>
          <p:nvPr/>
        </p:nvSpPr>
        <p:spPr>
          <a:xfrm>
            <a:off x="1489710" y="53721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Doc. Ing. Drahoslav Misař, CSc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798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Doplňování stavu koní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1919 </a:t>
            </a:r>
            <a:r>
              <a:rPr lang="cs-CZ" dirty="0" err="1" smtClean="0"/>
              <a:t>remontnictvo</a:t>
            </a:r>
            <a:r>
              <a:rPr lang="cs-CZ" dirty="0"/>
              <a:t> </a:t>
            </a:r>
            <a:r>
              <a:rPr lang="cs-CZ" dirty="0" smtClean="0"/>
              <a:t>– odprodej nadpočetných koní</a:t>
            </a:r>
          </a:p>
          <a:p>
            <a:r>
              <a:rPr lang="cs-CZ" dirty="0" smtClean="0"/>
              <a:t>1920 - 1927 </a:t>
            </a:r>
            <a:r>
              <a:rPr lang="cs-CZ" dirty="0" err="1" smtClean="0"/>
              <a:t>Remontnická</a:t>
            </a:r>
            <a:r>
              <a:rPr lang="cs-CZ" dirty="0" smtClean="0"/>
              <a:t> služba podřízená 35. oddělení </a:t>
            </a:r>
            <a:r>
              <a:rPr lang="cs-CZ" dirty="0" err="1" smtClean="0"/>
              <a:t>remontnictva</a:t>
            </a:r>
            <a:r>
              <a:rPr lang="cs-CZ" dirty="0" smtClean="0"/>
              <a:t>,</a:t>
            </a:r>
          </a:p>
          <a:p>
            <a:r>
              <a:rPr lang="cs-CZ" dirty="0" smtClean="0"/>
              <a:t>1927 II. Oddělení jezdectva a </a:t>
            </a:r>
            <a:r>
              <a:rPr lang="cs-CZ" dirty="0" err="1" smtClean="0"/>
              <a:t>remontnictva</a:t>
            </a:r>
            <a:r>
              <a:rPr lang="cs-CZ" dirty="0" smtClean="0"/>
              <a:t> I. Odboru MNO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423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Pověření </a:t>
            </a:r>
            <a:r>
              <a:rPr lang="cs-CZ" dirty="0" err="1" smtClean="0"/>
              <a:t>remontnické</a:t>
            </a:r>
            <a:r>
              <a:rPr lang="cs-CZ" dirty="0" smtClean="0"/>
              <a:t> služby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740" y="1690688"/>
            <a:ext cx="10515600" cy="4351338"/>
          </a:xfrm>
        </p:spPr>
        <p:txBody>
          <a:bodyPr/>
          <a:lstStyle/>
          <a:p>
            <a:r>
              <a:rPr lang="cs-CZ" dirty="0"/>
              <a:t>Evidence vojenských a soukromých koní, povozů a postrojů pro případ vyhlášení výjimečného stavu nebo </a:t>
            </a:r>
            <a:r>
              <a:rPr lang="cs-CZ" dirty="0" smtClean="0"/>
              <a:t>mobilizace,</a:t>
            </a:r>
          </a:p>
          <a:p>
            <a:r>
              <a:rPr lang="cs-CZ" dirty="0" smtClean="0"/>
              <a:t>Nákup </a:t>
            </a:r>
            <a:r>
              <a:rPr lang="cs-CZ" dirty="0"/>
              <a:t>koní pro </a:t>
            </a:r>
            <a:r>
              <a:rPr lang="cs-CZ" dirty="0" err="1"/>
              <a:t>hipomobilní</a:t>
            </a:r>
            <a:r>
              <a:rPr lang="cs-CZ" dirty="0"/>
              <a:t> </a:t>
            </a:r>
            <a:r>
              <a:rPr lang="cs-CZ" dirty="0" smtClean="0"/>
              <a:t>útvary,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/>
              <a:t>Chov </a:t>
            </a:r>
            <a:r>
              <a:rPr lang="cs-CZ" dirty="0" smtClean="0"/>
              <a:t>odborných vojenských koní,</a:t>
            </a:r>
          </a:p>
          <a:p>
            <a:r>
              <a:rPr lang="cs-CZ" dirty="0" smtClean="0"/>
              <a:t>1922 přednostou	 35. oddělení </a:t>
            </a:r>
            <a:r>
              <a:rPr lang="cs-CZ" dirty="0" err="1" smtClean="0"/>
              <a:t>remontnictva</a:t>
            </a:r>
            <a:r>
              <a:rPr lang="cs-CZ" dirty="0" smtClean="0"/>
              <a:t> gen. J. Červenka sen.,</a:t>
            </a:r>
          </a:p>
          <a:p>
            <a:r>
              <a:rPr lang="cs-CZ" dirty="0" smtClean="0"/>
              <a:t>Označení </a:t>
            </a:r>
            <a:r>
              <a:rPr lang="cs-CZ" dirty="0" err="1" smtClean="0"/>
              <a:t>remontnické</a:t>
            </a:r>
            <a:r>
              <a:rPr lang="cs-CZ" dirty="0" smtClean="0"/>
              <a:t> služby – výložky barvy okru.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18030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0" y="293286"/>
            <a:ext cx="3794759" cy="6270248"/>
          </a:xfrm>
        </p:spPr>
      </p:pic>
    </p:spTree>
    <p:extLst>
      <p:ext uri="{BB962C8B-B14F-4D97-AF65-F5344CB8AC3E}">
        <p14:creationId xmlns:p14="http://schemas.microsoft.com/office/powerpoint/2010/main" val="160094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Sídlo </a:t>
            </a:r>
            <a:r>
              <a:rPr lang="cs-CZ" dirty="0" err="1" smtClean="0"/>
              <a:t>remontnictva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MNO v Praze,</a:t>
            </a:r>
          </a:p>
          <a:p>
            <a:r>
              <a:rPr lang="cs-CZ" dirty="0" smtClean="0"/>
              <a:t>Od 1928 pobočka v Žilině pro Slovensko a Podkarpatskou Rus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975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Místa nákupu koní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Svody organizované pro vojenskou správu zemědělskými radami,</a:t>
            </a:r>
          </a:p>
          <a:p>
            <a:r>
              <a:rPr lang="cs-CZ" dirty="0" smtClean="0"/>
              <a:t>Pravidelné tuzemské a zahraniční trhy koní,</a:t>
            </a:r>
          </a:p>
          <a:p>
            <a:r>
              <a:rPr lang="cs-CZ" dirty="0" smtClean="0"/>
              <a:t>Od obchodníků – dodavatelů (překupníků),</a:t>
            </a:r>
          </a:p>
          <a:p>
            <a:r>
              <a:rPr lang="cs-CZ" dirty="0" smtClean="0"/>
              <a:t>Ze státních a soukromých hřebčínů,</a:t>
            </a:r>
          </a:p>
          <a:p>
            <a:r>
              <a:rPr lang="cs-CZ" dirty="0" smtClean="0"/>
              <a:t>Z vojenských hřebčínů a hříbáren.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4523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Výkonnostní typy požadované </a:t>
            </a:r>
            <a:r>
              <a:rPr lang="cs-CZ" dirty="0" err="1" smtClean="0"/>
              <a:t>remontnictvem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260158"/>
              </p:ext>
            </p:extLst>
          </p:nvPr>
        </p:nvGraphicFramePr>
        <p:xfrm>
          <a:off x="274320" y="1771649"/>
          <a:ext cx="1156716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3580">
                  <a:extLst>
                    <a:ext uri="{9D8B030D-6E8A-4147-A177-3AD203B41FA5}">
                      <a16:colId xmlns:a16="http://schemas.microsoft.com/office/drawing/2014/main" val="372874362"/>
                    </a:ext>
                  </a:extLst>
                </a:gridCol>
                <a:gridCol w="5783580">
                  <a:extLst>
                    <a:ext uri="{9D8B030D-6E8A-4147-A177-3AD203B41FA5}">
                      <a16:colId xmlns:a16="http://schemas.microsoft.com/office/drawing/2014/main" val="411742115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Výkonnostní typ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Označení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15111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Jezdecký</a:t>
                      </a:r>
                      <a:r>
                        <a:rPr lang="cs-CZ" sz="2400" baseline="0" dirty="0" smtClean="0"/>
                        <a:t>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J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3969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Jezdecký cvičený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Jc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8236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Dělostřelecký lehký</a:t>
                      </a:r>
                      <a:r>
                        <a:rPr lang="cs-CZ" sz="2400" baseline="0" dirty="0" smtClean="0"/>
                        <a:t>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Dl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94093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Dělostřelecký těžký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Dt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84292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Vozatajský lehký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Vl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44449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Vozatajský těžký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/>
                        <a:t>Vt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78944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Malý kůň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91574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Soumar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S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6692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Těžký soumar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St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297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3917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Věk nakupovaných koní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Dovršené 4 roky</a:t>
            </a:r>
          </a:p>
          <a:p>
            <a:r>
              <a:rPr lang="cs-CZ" dirty="0" smtClean="0"/>
              <a:t>Neúplných 6 let</a:t>
            </a:r>
          </a:p>
          <a:p>
            <a:r>
              <a:rPr lang="cs-CZ" dirty="0" smtClean="0"/>
              <a:t>Výjimečně starší, jednoznačně perspektivní jezdečtí s nedokončeným 8 rokem věku</a:t>
            </a:r>
          </a:p>
          <a:p>
            <a:r>
              <a:rPr lang="cs-CZ" dirty="0" smtClean="0"/>
              <a:t>Nedokončený osmý rok věku byl horní hranicí, údajně nepřekročitelnou.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304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Prvá doplnění stavů nákupem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983734"/>
              </p:ext>
            </p:extLst>
          </p:nvPr>
        </p:nvGraphicFramePr>
        <p:xfrm>
          <a:off x="331470" y="1825625"/>
          <a:ext cx="11532870" cy="4512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574">
                  <a:extLst>
                    <a:ext uri="{9D8B030D-6E8A-4147-A177-3AD203B41FA5}">
                      <a16:colId xmlns:a16="http://schemas.microsoft.com/office/drawing/2014/main" val="1643398465"/>
                    </a:ext>
                  </a:extLst>
                </a:gridCol>
                <a:gridCol w="2306574">
                  <a:extLst>
                    <a:ext uri="{9D8B030D-6E8A-4147-A177-3AD203B41FA5}">
                      <a16:colId xmlns:a16="http://schemas.microsoft.com/office/drawing/2014/main" val="2014560939"/>
                    </a:ext>
                  </a:extLst>
                </a:gridCol>
                <a:gridCol w="2306574">
                  <a:extLst>
                    <a:ext uri="{9D8B030D-6E8A-4147-A177-3AD203B41FA5}">
                      <a16:colId xmlns:a16="http://schemas.microsoft.com/office/drawing/2014/main" val="1289329748"/>
                    </a:ext>
                  </a:extLst>
                </a:gridCol>
                <a:gridCol w="2306574">
                  <a:extLst>
                    <a:ext uri="{9D8B030D-6E8A-4147-A177-3AD203B41FA5}">
                      <a16:colId xmlns:a16="http://schemas.microsoft.com/office/drawing/2014/main" val="3433299013"/>
                    </a:ext>
                  </a:extLst>
                </a:gridCol>
                <a:gridCol w="2306574">
                  <a:extLst>
                    <a:ext uri="{9D8B030D-6E8A-4147-A177-3AD203B41FA5}">
                      <a16:colId xmlns:a16="http://schemas.microsoft.com/office/drawing/2014/main" val="1561768585"/>
                    </a:ext>
                  </a:extLst>
                </a:gridCol>
              </a:tblGrid>
              <a:tr h="691279">
                <a:tc rowSpan="2">
                  <a:txBody>
                    <a:bodyPr/>
                    <a:lstStyle/>
                    <a:p>
                      <a:r>
                        <a:rPr lang="cs-CZ" sz="2400" dirty="0" smtClean="0"/>
                        <a:t>Ročník</a:t>
                      </a:r>
                      <a:endParaRPr lang="cs-CZ" sz="2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cs-CZ" sz="2400" dirty="0" smtClean="0"/>
                        <a:t>Nakoupeno koní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65076"/>
                  </a:ext>
                </a:extLst>
              </a:tr>
              <a:tr h="691279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Mimozemských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Tuzemských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Celkem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Podíl tuzemských %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667245"/>
                  </a:ext>
                </a:extLst>
              </a:tr>
              <a:tr h="924468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1921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1171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206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1377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15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804802"/>
                  </a:ext>
                </a:extLst>
              </a:tr>
              <a:tr h="691279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1922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3755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468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4223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11,1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515689"/>
                  </a:ext>
                </a:extLst>
              </a:tr>
              <a:tr h="691279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1923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6482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185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6667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2,8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672653"/>
                  </a:ext>
                </a:extLst>
              </a:tr>
              <a:tr h="691279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1928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1472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1566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3038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51,55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837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94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Preference výběru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Ušlechtilý, konstitučně tvrdý jezdecký kůň s prostornou a korektní mechanikou pohybu,</a:t>
            </a:r>
          </a:p>
          <a:p>
            <a:r>
              <a:rPr lang="cs-CZ" dirty="0" smtClean="0"/>
              <a:t>Výkonný tahoun s prostornou a korektní mechanikou pohybu,</a:t>
            </a:r>
          </a:p>
          <a:p>
            <a:r>
              <a:rPr lang="cs-CZ" dirty="0" smtClean="0"/>
              <a:t>Mohutný, konstitučně tvrdý soumar s jistou a korektní mechanikou pohybu,</a:t>
            </a:r>
          </a:p>
          <a:p>
            <a:r>
              <a:rPr lang="cs-CZ" dirty="0" smtClean="0"/>
              <a:t>Malý, konstitučně tvrdý soumar s jistou a korektní mechanikou pohybu.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056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76" y="91440"/>
            <a:ext cx="8683448" cy="6653704"/>
          </a:xfrm>
        </p:spPr>
      </p:pic>
    </p:spTree>
    <p:extLst>
      <p:ext uri="{BB962C8B-B14F-4D97-AF65-F5344CB8AC3E}">
        <p14:creationId xmlns:p14="http://schemas.microsoft.com/office/powerpoint/2010/main" val="2620060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Legislativa a 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Branný zákon č. 193/1920 Sb. Zřízení pravidelné armády,</a:t>
            </a:r>
          </a:p>
          <a:p>
            <a:r>
              <a:rPr lang="cs-CZ" dirty="0" smtClean="0"/>
              <a:t>Unifikace branného potenciálu (legií, domobrany, c. k. jednotek),</a:t>
            </a:r>
          </a:p>
          <a:p>
            <a:r>
              <a:rPr lang="cs-CZ" dirty="0" smtClean="0"/>
              <a:t>Konsolidace čs. branných sil na základě novelizací branného zákona,</a:t>
            </a:r>
          </a:p>
          <a:p>
            <a:r>
              <a:rPr lang="cs-CZ" dirty="0" smtClean="0"/>
              <a:t>Modernizace čs. armády podle novelizovaného branného zákona 66/1932 Sb. A 29/1934 Sb.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3806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Střet zájmu </a:t>
            </a:r>
            <a:r>
              <a:rPr lang="cs-CZ" dirty="0" err="1" smtClean="0"/>
              <a:t>remontnictva</a:t>
            </a:r>
            <a:r>
              <a:rPr lang="cs-CZ" dirty="0" smtClean="0"/>
              <a:t> a chovatelů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Nákup převládající části jezdeckých remont v zahraničí (Polsko, Maďarsko, Jugoslávie, Rumunsko),</a:t>
            </a:r>
          </a:p>
          <a:p>
            <a:r>
              <a:rPr lang="cs-CZ" dirty="0" smtClean="0"/>
              <a:t>1920 – 1938 zaplaceno za importované remonty 315 225 mil Kč,</a:t>
            </a:r>
          </a:p>
          <a:p>
            <a:r>
              <a:rPr lang="cs-CZ" dirty="0" smtClean="0"/>
              <a:t>Tlak mluvčích chovatelů na podporu čs. chovu preferencí tuzemských jezdeckých remont,</a:t>
            </a:r>
          </a:p>
          <a:p>
            <a:r>
              <a:rPr lang="cs-CZ" dirty="0" smtClean="0"/>
              <a:t>Stanovisko </a:t>
            </a:r>
            <a:r>
              <a:rPr lang="cs-CZ" dirty="0" err="1" smtClean="0"/>
              <a:t>remontnictva</a:t>
            </a:r>
            <a:r>
              <a:rPr lang="cs-CZ" dirty="0" smtClean="0"/>
              <a:t> – čs. jezdecké remonty neodpovídají požadavkům obrany státu.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693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Nedostatečná a nejednotná organizace a regulace chovu koní z pohledu potřeb obrany státu,</a:t>
            </a:r>
          </a:p>
          <a:p>
            <a:r>
              <a:rPr lang="cs-CZ" dirty="0" smtClean="0"/>
              <a:t>Nízká vyspělost chovatelů a nestálost jejich šlechtitelských principů,</a:t>
            </a:r>
          </a:p>
          <a:p>
            <a:r>
              <a:rPr lang="cs-CZ" dirty="0" smtClean="0"/>
              <a:t>Nedostatek vhodných plemeníků,</a:t>
            </a:r>
          </a:p>
          <a:p>
            <a:r>
              <a:rPr lang="cs-CZ" dirty="0" smtClean="0"/>
              <a:t>Plemenná a typová variabilita chovných klisen v důsledku neplánovitého křížení nebo výběru partnerů,</a:t>
            </a:r>
          </a:p>
          <a:p>
            <a:r>
              <a:rPr lang="cs-CZ" dirty="0" smtClean="0"/>
              <a:t>Připouštění </a:t>
            </a:r>
            <a:r>
              <a:rPr lang="cs-CZ" dirty="0" err="1" smtClean="0"/>
              <a:t>nelicentovaných</a:t>
            </a:r>
            <a:r>
              <a:rPr lang="cs-CZ" dirty="0" smtClean="0"/>
              <a:t> hřebců,</a:t>
            </a:r>
          </a:p>
          <a:p>
            <a:r>
              <a:rPr lang="cs-CZ" dirty="0" smtClean="0"/>
              <a:t>Nevhodný odchov hříbat a přetěžování koní s nedokončeným růstem a vývinem,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3022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16" y="365125"/>
            <a:ext cx="7790767" cy="5852160"/>
          </a:xfrm>
        </p:spPr>
      </p:pic>
    </p:spTree>
    <p:extLst>
      <p:ext uri="{BB962C8B-B14F-4D97-AF65-F5344CB8AC3E}">
        <p14:creationId xmlns:p14="http://schemas.microsoft.com/office/powerpoint/2010/main" val="3637520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Preferované čs. lokality pro nákup jezdeckých remont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1925 – 28 Slovensko, Podkarpatská Rus,</a:t>
            </a:r>
          </a:p>
          <a:p>
            <a:r>
              <a:rPr lang="cs-CZ" dirty="0" smtClean="0"/>
              <a:t>1929 – 1938 moravský teplokrevný chov,</a:t>
            </a:r>
          </a:p>
          <a:p>
            <a:r>
              <a:rPr lang="cs-CZ" dirty="0" smtClean="0"/>
              <a:t>Preferovaným koněm pro těžké dělostřelectvo a vozatajstvo = slezský norik,</a:t>
            </a:r>
          </a:p>
          <a:p>
            <a:r>
              <a:rPr lang="cs-CZ" dirty="0" smtClean="0"/>
              <a:t>Preferovaným malým soumarem hucul.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201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Výcvik nakoupených remont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10 měsíční výcvik remont pro jezdectvo v remontních eskadronách náhradních korouhví jezdeckých pluků,</a:t>
            </a:r>
          </a:p>
          <a:p>
            <a:r>
              <a:rPr lang="cs-CZ" dirty="0" smtClean="0"/>
              <a:t>10 měsíční výcvik remont pro dělostřelectvo (pěchotu) ve 12 remontních bateriích,</a:t>
            </a:r>
          </a:p>
          <a:p>
            <a:r>
              <a:rPr lang="cs-CZ" dirty="0" smtClean="0"/>
              <a:t>4 měsíční výcvik lehkých tažných dělostřeleckých a tažných remont tamtéž,</a:t>
            </a:r>
          </a:p>
          <a:p>
            <a:r>
              <a:rPr lang="cs-CZ" dirty="0" smtClean="0"/>
              <a:t>4 měsíční výcvik těžkých dělostřeleckých a tažných remont tamtéž,</a:t>
            </a:r>
          </a:p>
          <a:p>
            <a:r>
              <a:rPr lang="cs-CZ" dirty="0" smtClean="0"/>
              <a:t>4 měsíční výcvik těžkých soumarských remont tamtéž,</a:t>
            </a:r>
          </a:p>
          <a:p>
            <a:r>
              <a:rPr lang="cs-CZ" dirty="0" smtClean="0"/>
              <a:t>3 měsíční výcvik malých soumarských remont tamtéž.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3732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72" y="365125"/>
            <a:ext cx="9087803" cy="6058535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510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40" y="365125"/>
            <a:ext cx="8378190" cy="6128887"/>
          </a:xfrm>
        </p:spPr>
      </p:pic>
    </p:spTree>
    <p:extLst>
      <p:ext uri="{BB962C8B-B14F-4D97-AF65-F5344CB8AC3E}">
        <p14:creationId xmlns:p14="http://schemas.microsoft.com/office/powerpoint/2010/main" val="3422276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52" y="365125"/>
            <a:ext cx="9116095" cy="6149975"/>
          </a:xfrm>
        </p:spPr>
      </p:pic>
    </p:spTree>
    <p:extLst>
      <p:ext uri="{BB962C8B-B14F-4D97-AF65-F5344CB8AC3E}">
        <p14:creationId xmlns:p14="http://schemas.microsoft.com/office/powerpoint/2010/main" val="2853533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Vojenská hříbárna č. 1 - zřízení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Výskyt teplokrevných hříbat narozených vojenským klisnám, </a:t>
            </a:r>
          </a:p>
          <a:p>
            <a:r>
              <a:rPr lang="cs-CZ" dirty="0" smtClean="0"/>
              <a:t>1920 nařízení Inspektorátu soustředit je u náhradního vozatajského tělesa v Olomouci v </a:t>
            </a:r>
            <a:r>
              <a:rPr lang="cs-CZ" dirty="0" err="1" smtClean="0"/>
              <a:t>Rainerových</a:t>
            </a:r>
            <a:r>
              <a:rPr lang="cs-CZ" dirty="0" smtClean="0"/>
              <a:t> kasárnách,</a:t>
            </a:r>
          </a:p>
          <a:p>
            <a:r>
              <a:rPr lang="cs-CZ" dirty="0" smtClean="0"/>
              <a:t>Shromaždiště označeno vojenská hříbárna č. 2 v Olomouci,</a:t>
            </a:r>
          </a:p>
          <a:p>
            <a:r>
              <a:rPr lang="cs-CZ" dirty="0" smtClean="0"/>
              <a:t>Přemístění z kasáren na Tabulový vrch,</a:t>
            </a:r>
          </a:p>
          <a:p>
            <a:r>
              <a:rPr lang="cs-CZ" dirty="0" smtClean="0"/>
              <a:t>Z důvodu absence pastvin přemístění na dvory hraběte J. </a:t>
            </a:r>
            <a:r>
              <a:rPr lang="cs-CZ" dirty="0" err="1" smtClean="0"/>
              <a:t>Hartiga</a:t>
            </a:r>
            <a:r>
              <a:rPr lang="cs-CZ" dirty="0" smtClean="0"/>
              <a:t> (</a:t>
            </a:r>
            <a:r>
              <a:rPr lang="cs-CZ" dirty="0" err="1" smtClean="0"/>
              <a:t>Medný</a:t>
            </a:r>
            <a:r>
              <a:rPr lang="cs-CZ" dirty="0" smtClean="0"/>
              <a:t>, Nový dvůr, Ostroh) u Mimoně,</a:t>
            </a:r>
          </a:p>
          <a:p>
            <a:r>
              <a:rPr lang="cs-CZ" dirty="0" smtClean="0"/>
              <a:t>Zřízení Vojenské hříbárny č. 1 Mimoň,</a:t>
            </a:r>
          </a:p>
          <a:p>
            <a:r>
              <a:rPr lang="cs-CZ" dirty="0" smtClean="0"/>
              <a:t>Prostředí vhodné pro odchov konstitučně tvrdých vojenských jezdeckých koní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73182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Poslání hříbárny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Odchovávat ušlechtilé jezdecké koně pro důstojníky </a:t>
            </a:r>
            <a:r>
              <a:rPr lang="cs-CZ" dirty="0" err="1" smtClean="0"/>
              <a:t>hipomobilních</a:t>
            </a:r>
            <a:r>
              <a:rPr lang="cs-CZ" dirty="0" smtClean="0"/>
              <a:t> jednotek,</a:t>
            </a:r>
          </a:p>
          <a:p>
            <a:r>
              <a:rPr lang="cs-CZ" dirty="0" smtClean="0"/>
              <a:t>Podporovat a zvelebit chov teplokrevných koní v ČSR a zabránit ztrátám předčasným používáním,</a:t>
            </a:r>
          </a:p>
          <a:p>
            <a:r>
              <a:rPr lang="cs-CZ" dirty="0" smtClean="0"/>
              <a:t>Omezit náklady na nákup jezdeckých remont pro potřebu armády v zahraničí,</a:t>
            </a:r>
          </a:p>
          <a:p>
            <a:r>
              <a:rPr lang="cs-CZ" dirty="0" smtClean="0"/>
              <a:t>Jeden z požadavků nákupu čs. koní = známý původ. Počet známých generací měl vliv na cenu nakupovaného koně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549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Hipomobilní</a:t>
            </a:r>
            <a:r>
              <a:rPr lang="cs-CZ" dirty="0" smtClean="0"/>
              <a:t> útvary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Jezdectvo,</a:t>
            </a:r>
          </a:p>
          <a:p>
            <a:r>
              <a:rPr lang="cs-CZ" dirty="0" err="1" smtClean="0"/>
              <a:t>Hipomobilní</a:t>
            </a:r>
            <a:r>
              <a:rPr lang="cs-CZ" dirty="0" smtClean="0"/>
              <a:t> dělostřelectvo</a:t>
            </a:r>
          </a:p>
          <a:p>
            <a:r>
              <a:rPr lang="cs-CZ" dirty="0" smtClean="0"/>
              <a:t>Vozatajstvo</a:t>
            </a:r>
          </a:p>
          <a:p>
            <a:r>
              <a:rPr lang="cs-CZ" dirty="0" smtClean="0"/>
              <a:t>Dále velitelé pěších rot a vyšších jednotek, vojenské školy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1015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Výběr koní pro hříbárnu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Výběrem pověřeny v rámci </a:t>
            </a:r>
            <a:r>
              <a:rPr lang="cs-CZ" dirty="0" err="1" smtClean="0"/>
              <a:t>remontnictva</a:t>
            </a:r>
            <a:r>
              <a:rPr lang="cs-CZ" dirty="0" smtClean="0"/>
              <a:t> 2 komise ,</a:t>
            </a:r>
          </a:p>
          <a:p>
            <a:r>
              <a:rPr lang="cs-CZ" dirty="0" smtClean="0"/>
              <a:t>Remontní svody na celém území ČSR,</a:t>
            </a:r>
          </a:p>
          <a:p>
            <a:r>
              <a:rPr lang="cs-CZ" dirty="0" smtClean="0"/>
              <a:t>Preference jezdeckého typu s korektním exteriérem a prostornými chody,</a:t>
            </a:r>
          </a:p>
          <a:p>
            <a:r>
              <a:rPr lang="cs-CZ" dirty="0" smtClean="0"/>
              <a:t>3 letí koně nakupováni počátkem jara a přesunuti v prvé polovině května do hříbárny,</a:t>
            </a:r>
          </a:p>
          <a:p>
            <a:r>
              <a:rPr lang="cs-CZ" dirty="0" smtClean="0"/>
              <a:t>V I. desetiletí existence problémy s kvalitou koní čs. provenience (1923 10 </a:t>
            </a:r>
            <a:r>
              <a:rPr lang="cs-CZ" dirty="0" err="1" smtClean="0"/>
              <a:t>čs</a:t>
            </a:r>
            <a:r>
              <a:rPr lang="cs-CZ" dirty="0" smtClean="0"/>
              <a:t> : 117 </a:t>
            </a:r>
            <a:r>
              <a:rPr lang="cs-CZ" dirty="0" err="1" smtClean="0"/>
              <a:t>zahr</a:t>
            </a:r>
            <a:r>
              <a:rPr lang="cs-CZ" dirty="0" smtClean="0"/>
              <a:t>., 1929 35 : 85),</a:t>
            </a:r>
          </a:p>
          <a:p>
            <a:r>
              <a:rPr lang="cs-CZ" dirty="0" smtClean="0"/>
              <a:t>Od 1934 nákup 2 letých koní – prodloužení odchovu, omezení </a:t>
            </a:r>
            <a:r>
              <a:rPr lang="cs-CZ" dirty="0" err="1" smtClean="0"/>
              <a:t>nežádoucícho</a:t>
            </a:r>
            <a:r>
              <a:rPr lang="cs-CZ" dirty="0" smtClean="0"/>
              <a:t> vlivu, </a:t>
            </a:r>
          </a:p>
          <a:p>
            <a:r>
              <a:rPr lang="cs-CZ" dirty="0" smtClean="0"/>
              <a:t>Označení nakoupených remont výžehem.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913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Nejvýznamnější čs. lokální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Východní Slovensko díky významnému vlivu </a:t>
            </a:r>
            <a:r>
              <a:rPr lang="cs-CZ" dirty="0" err="1" smtClean="0"/>
              <a:t>arabů</a:t>
            </a:r>
            <a:r>
              <a:rPr lang="cs-CZ" dirty="0" smtClean="0"/>
              <a:t> a </a:t>
            </a:r>
            <a:r>
              <a:rPr lang="cs-CZ" dirty="0" err="1" smtClean="0"/>
              <a:t>angloarabů</a:t>
            </a:r>
            <a:r>
              <a:rPr lang="cs-CZ" dirty="0" smtClean="0"/>
              <a:t> a jejich vazbě na ušlechtilé plemeníky (571 Star </a:t>
            </a:r>
            <a:r>
              <a:rPr lang="cs-CZ" dirty="0" err="1" smtClean="0"/>
              <a:t>of</a:t>
            </a:r>
            <a:r>
              <a:rPr lang="cs-CZ" dirty="0" smtClean="0"/>
              <a:t> Hannover kolekce ročníku 1936),</a:t>
            </a:r>
          </a:p>
          <a:p>
            <a:r>
              <a:rPr lang="cs-CZ" dirty="0" smtClean="0"/>
              <a:t>Pohořelickými plemeníky konsolidovaný moravský zemský chov,</a:t>
            </a:r>
          </a:p>
          <a:p>
            <a:r>
              <a:rPr lang="cs-CZ" dirty="0" smtClean="0"/>
              <a:t>Potomstvo </a:t>
            </a:r>
            <a:r>
              <a:rPr lang="cs-CZ" dirty="0" err="1" smtClean="0"/>
              <a:t>liechtensteinského</a:t>
            </a:r>
            <a:r>
              <a:rPr lang="cs-CZ" dirty="0" smtClean="0"/>
              <a:t> plemeníka </a:t>
            </a:r>
            <a:r>
              <a:rPr lang="cs-CZ" dirty="0" err="1" smtClean="0"/>
              <a:t>Stormy</a:t>
            </a:r>
            <a:r>
              <a:rPr lang="cs-CZ" dirty="0" smtClean="0"/>
              <a:t> </a:t>
            </a:r>
            <a:r>
              <a:rPr lang="cs-CZ" dirty="0" err="1" smtClean="0"/>
              <a:t>Wind</a:t>
            </a:r>
            <a:r>
              <a:rPr lang="cs-CZ" dirty="0" smtClean="0"/>
              <a:t>, 1920, po </a:t>
            </a:r>
            <a:r>
              <a:rPr lang="cs-CZ" dirty="0" err="1" smtClean="0"/>
              <a:t>The</a:t>
            </a:r>
            <a:r>
              <a:rPr lang="cs-CZ" dirty="0" smtClean="0"/>
              <a:t> Story z </a:t>
            </a:r>
            <a:r>
              <a:rPr lang="cs-CZ" dirty="0" err="1" smtClean="0"/>
              <a:t>Dinorah</a:t>
            </a:r>
            <a:r>
              <a:rPr lang="cs-CZ" dirty="0" smtClean="0"/>
              <a:t> (</a:t>
            </a:r>
            <a:r>
              <a:rPr lang="cs-CZ" dirty="0" err="1" smtClean="0"/>
              <a:t>Achiles</a:t>
            </a:r>
            <a:r>
              <a:rPr lang="cs-CZ" dirty="0" smtClean="0"/>
              <a:t> II),</a:t>
            </a:r>
          </a:p>
          <a:p>
            <a:r>
              <a:rPr lang="cs-CZ" dirty="0" smtClean="0"/>
              <a:t>Potomstvo anglonormanských plemeníků hřebčína Nový </a:t>
            </a:r>
            <a:r>
              <a:rPr lang="cs-CZ" dirty="0" err="1" smtClean="0"/>
              <a:t>Tekov</a:t>
            </a:r>
            <a:r>
              <a:rPr lang="cs-CZ" dirty="0" smtClean="0"/>
              <a:t>. </a:t>
            </a:r>
            <a:r>
              <a:rPr lang="cs-CZ" dirty="0" err="1" smtClean="0"/>
              <a:t>Sans</a:t>
            </a:r>
            <a:r>
              <a:rPr lang="cs-CZ" dirty="0" smtClean="0"/>
              <a:t> </a:t>
            </a:r>
            <a:r>
              <a:rPr lang="cs-CZ" dirty="0" err="1" smtClean="0"/>
              <a:t>Gêne</a:t>
            </a:r>
            <a:r>
              <a:rPr lang="cs-CZ" dirty="0" smtClean="0"/>
              <a:t> po </a:t>
            </a:r>
            <a:r>
              <a:rPr lang="cs-CZ" dirty="0" err="1" smtClean="0"/>
              <a:t>Daff</a:t>
            </a:r>
            <a:r>
              <a:rPr lang="cs-CZ" dirty="0" smtClean="0"/>
              <a:t> z </a:t>
            </a:r>
            <a:r>
              <a:rPr lang="cs-CZ" dirty="0" err="1" smtClean="0"/>
              <a:t>Capirate</a:t>
            </a:r>
            <a:r>
              <a:rPr lang="cs-CZ" dirty="0" smtClean="0"/>
              <a:t>, Danilo po </a:t>
            </a:r>
            <a:r>
              <a:rPr lang="cs-CZ" dirty="0" err="1" smtClean="0"/>
              <a:t>Le</a:t>
            </a:r>
            <a:r>
              <a:rPr lang="cs-CZ" dirty="0" smtClean="0"/>
              <a:t> </a:t>
            </a:r>
            <a:r>
              <a:rPr lang="cs-CZ" dirty="0" err="1" smtClean="0"/>
              <a:t>Brochet</a:t>
            </a:r>
            <a:r>
              <a:rPr lang="cs-CZ" dirty="0" smtClean="0"/>
              <a:t> z </a:t>
            </a:r>
            <a:r>
              <a:rPr lang="cs-CZ" dirty="0" err="1" smtClean="0"/>
              <a:t>Marinette</a:t>
            </a:r>
            <a:r>
              <a:rPr lang="cs-CZ" dirty="0" smtClean="0"/>
              <a:t>, </a:t>
            </a:r>
            <a:r>
              <a:rPr lang="cs-CZ" dirty="0" err="1" smtClean="0"/>
              <a:t>Ilvol</a:t>
            </a:r>
            <a:r>
              <a:rPr lang="cs-CZ" dirty="0" smtClean="0"/>
              <a:t> po </a:t>
            </a:r>
            <a:r>
              <a:rPr lang="cs-CZ" dirty="0" err="1" smtClean="0"/>
              <a:t>Viens</a:t>
            </a:r>
            <a:r>
              <a:rPr lang="cs-CZ" dirty="0" smtClean="0"/>
              <a:t> – tu z </a:t>
            </a:r>
            <a:r>
              <a:rPr lang="cs-CZ" dirty="0" err="1" smtClean="0"/>
              <a:t>Castille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2735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30" y="1119346"/>
            <a:ext cx="6430570" cy="445765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346"/>
            <a:ext cx="5761430" cy="44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30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Výcvik odchovaných remont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Přesun 4 letých do remontních eskadron a baterií,</a:t>
            </a:r>
          </a:p>
          <a:p>
            <a:r>
              <a:rPr lang="cs-CZ" dirty="0" smtClean="0"/>
              <a:t>Obsednutí (vojenský princip),</a:t>
            </a:r>
          </a:p>
          <a:p>
            <a:r>
              <a:rPr lang="cs-CZ" dirty="0" smtClean="0"/>
              <a:t>Přidělení útvarům,</a:t>
            </a:r>
          </a:p>
          <a:p>
            <a:r>
              <a:rPr lang="cs-CZ" dirty="0" smtClean="0"/>
              <a:t>Perspektivní remonty převedeny do kvalitativně vyššího jezdeckého výcviku.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1110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Negativní vliv hrozby německého vpádu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Přerušení </a:t>
            </a:r>
            <a:r>
              <a:rPr lang="cs-CZ" dirty="0" err="1" smtClean="0"/>
              <a:t>hříbárenského</a:t>
            </a:r>
            <a:r>
              <a:rPr lang="cs-CZ" dirty="0" smtClean="0"/>
              <a:t> provozu,</a:t>
            </a:r>
          </a:p>
          <a:p>
            <a:r>
              <a:rPr lang="cs-CZ" dirty="0" smtClean="0"/>
              <a:t>Přesun koní do Bohdanče,</a:t>
            </a:r>
          </a:p>
          <a:p>
            <a:r>
              <a:rPr lang="cs-CZ" dirty="0" smtClean="0"/>
              <a:t>Neuskutečněný přesun remont do hřebčína Horné </a:t>
            </a:r>
            <a:r>
              <a:rPr lang="cs-CZ" dirty="0" err="1" smtClean="0"/>
              <a:t>Motěšice</a:t>
            </a:r>
            <a:r>
              <a:rPr lang="cs-CZ" dirty="0" smtClean="0"/>
              <a:t>,</a:t>
            </a:r>
          </a:p>
          <a:p>
            <a:r>
              <a:rPr lang="cs-CZ" dirty="0" smtClean="0"/>
              <a:t>Remonty kořistí okupační správy.</a:t>
            </a:r>
          </a:p>
          <a:p>
            <a:r>
              <a:rPr lang="cs-CZ" dirty="0" smtClean="0"/>
              <a:t>Po Osvobození provoz neobnoven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29059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Chov odborných vojenských koní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Zřízení hřebčínů ve správě MNO,</a:t>
            </a:r>
          </a:p>
          <a:p>
            <a:r>
              <a:rPr lang="cs-CZ" dirty="0" smtClean="0"/>
              <a:t>Vojenský hřebčín Hostouň,</a:t>
            </a:r>
          </a:p>
          <a:p>
            <a:r>
              <a:rPr lang="cs-CZ" dirty="0" smtClean="0"/>
              <a:t>Vojenský hřebčín Horné </a:t>
            </a:r>
            <a:r>
              <a:rPr lang="cs-CZ" dirty="0" err="1" smtClean="0"/>
              <a:t>Motěšice</a:t>
            </a:r>
            <a:r>
              <a:rPr lang="cs-CZ" dirty="0" smtClean="0"/>
              <a:t>,</a:t>
            </a:r>
          </a:p>
          <a:p>
            <a:r>
              <a:rPr lang="cs-CZ" dirty="0" smtClean="0"/>
              <a:t>Správou hřebčínů pověřena </a:t>
            </a:r>
            <a:r>
              <a:rPr lang="cs-CZ" dirty="0" err="1" smtClean="0"/>
              <a:t>Remontnická</a:t>
            </a:r>
            <a:r>
              <a:rPr lang="cs-CZ" dirty="0" smtClean="0"/>
              <a:t> služba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77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Zřízení vojenského hřebčína Hostouň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Potřeba najít remontní shromaždiště vzdálené </a:t>
            </a:r>
            <a:r>
              <a:rPr lang="cs-CZ" dirty="0" err="1" smtClean="0"/>
              <a:t>líniím</a:t>
            </a:r>
            <a:r>
              <a:rPr lang="cs-CZ" dirty="0" smtClean="0"/>
              <a:t> fronty,</a:t>
            </a:r>
          </a:p>
          <a:p>
            <a:r>
              <a:rPr lang="cs-CZ" dirty="0" smtClean="0"/>
              <a:t>Přesun klisen z dřívějšího remontního shromaždiště zeměbrany v </a:t>
            </a:r>
            <a:r>
              <a:rPr lang="cs-CZ" dirty="0" err="1" smtClean="0"/>
              <a:t>Zawadce</a:t>
            </a:r>
            <a:r>
              <a:rPr lang="cs-CZ" dirty="0" smtClean="0"/>
              <a:t> u </a:t>
            </a:r>
            <a:r>
              <a:rPr lang="cs-CZ" dirty="0" err="1" smtClean="0"/>
              <a:t>Stryje</a:t>
            </a:r>
            <a:r>
              <a:rPr lang="cs-CZ" dirty="0" smtClean="0"/>
              <a:t> v Haliči – (hrozba záboru) na </a:t>
            </a:r>
            <a:r>
              <a:rPr lang="cs-CZ" dirty="0" err="1" smtClean="0"/>
              <a:t>Trautmansdorské</a:t>
            </a:r>
            <a:r>
              <a:rPr lang="cs-CZ" dirty="0" smtClean="0"/>
              <a:t> dvory,</a:t>
            </a:r>
          </a:p>
          <a:p>
            <a:r>
              <a:rPr lang="cs-CZ" dirty="0" smtClean="0"/>
              <a:t>Náhrada ztrát jezdeckých koní v taženích,</a:t>
            </a:r>
          </a:p>
          <a:p>
            <a:r>
              <a:rPr lang="cs-CZ" dirty="0" smtClean="0"/>
              <a:t>1916 rozhodnutí tehdejšího ministerstva zeměbrany připustit všechny klisny </a:t>
            </a:r>
            <a:r>
              <a:rPr lang="cs-CZ" dirty="0" err="1" smtClean="0"/>
              <a:t>rem</a:t>
            </a:r>
            <a:r>
              <a:rPr lang="cs-CZ" dirty="0" smtClean="0"/>
              <a:t>. </a:t>
            </a:r>
            <a:r>
              <a:rPr lang="cs-CZ" dirty="0" err="1" smtClean="0"/>
              <a:t>stř</a:t>
            </a:r>
            <a:r>
              <a:rPr lang="cs-CZ" dirty="0" smtClean="0"/>
              <a:t>. Hostouň ušlechtilými plemeníky převážně </a:t>
            </a:r>
            <a:r>
              <a:rPr lang="cs-CZ" dirty="0" err="1" smtClean="0"/>
              <a:t>radovecké</a:t>
            </a:r>
            <a:r>
              <a:rPr lang="cs-CZ" dirty="0" smtClean="0"/>
              <a:t> provenience.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327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Vybraní plemeníci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Kozák, 1912, po Kozák II z </a:t>
            </a:r>
            <a:r>
              <a:rPr lang="cs-CZ" dirty="0" err="1" smtClean="0">
                <a:solidFill>
                  <a:srgbClr val="FF0000"/>
                </a:solidFill>
              </a:rPr>
              <a:t>Furcsa</a:t>
            </a:r>
            <a:r>
              <a:rPr lang="cs-CZ" dirty="0" smtClean="0">
                <a:solidFill>
                  <a:srgbClr val="FF0000"/>
                </a:solidFill>
              </a:rPr>
              <a:t> (S</a:t>
            </a:r>
            <a:r>
              <a:rPr lang="hu-HU" dirty="0" smtClean="0">
                <a:solidFill>
                  <a:srgbClr val="FF0000"/>
                </a:solidFill>
              </a:rPr>
              <a:t>űtveny</a:t>
            </a:r>
            <a:r>
              <a:rPr lang="hu-HU" dirty="0" smtClean="0"/>
              <a:t>)</a:t>
            </a:r>
          </a:p>
          <a:p>
            <a:r>
              <a:rPr lang="hu-HU" dirty="0" smtClean="0"/>
              <a:t>Peregrin, 1912, po </a:t>
            </a:r>
            <a:r>
              <a:rPr lang="hu-HU" dirty="0" smtClean="0">
                <a:solidFill>
                  <a:srgbClr val="FF0000"/>
                </a:solidFill>
              </a:rPr>
              <a:t>Peregrin</a:t>
            </a:r>
            <a:r>
              <a:rPr lang="hu-HU" dirty="0" smtClean="0"/>
              <a:t> z 230 P I R,</a:t>
            </a:r>
          </a:p>
          <a:p>
            <a:r>
              <a:rPr lang="hu-HU" dirty="0" smtClean="0"/>
              <a:t>Przedswit, 1912 po P IV z 5P II P,</a:t>
            </a:r>
          </a:p>
          <a:p>
            <a:r>
              <a:rPr lang="hu-HU" dirty="0" smtClean="0"/>
              <a:t>Shagya, 1912, po Sh XIII z 232 Sh VII R,</a:t>
            </a:r>
          </a:p>
          <a:p>
            <a:r>
              <a:rPr lang="hu-HU" dirty="0" smtClean="0"/>
              <a:t>Star of Hannover, 1912, po </a:t>
            </a:r>
            <a:r>
              <a:rPr lang="hu-HU" dirty="0" smtClean="0">
                <a:solidFill>
                  <a:srgbClr val="FF0000"/>
                </a:solidFill>
              </a:rPr>
              <a:t>Star of Hannover </a:t>
            </a:r>
            <a:r>
              <a:rPr lang="hu-HU" dirty="0" smtClean="0"/>
              <a:t>z 280 Dahoman XII R,</a:t>
            </a:r>
          </a:p>
          <a:p>
            <a:r>
              <a:rPr lang="hu-HU" dirty="0" smtClean="0"/>
              <a:t>Tokio, 1912, po </a:t>
            </a:r>
            <a:r>
              <a:rPr lang="hu-HU" dirty="0" smtClean="0">
                <a:solidFill>
                  <a:srgbClr val="FF0000"/>
                </a:solidFill>
              </a:rPr>
              <a:t>Tokio </a:t>
            </a:r>
            <a:r>
              <a:rPr lang="hu-HU" dirty="0" smtClean="0"/>
              <a:t>ze 74 Trick Track R.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340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 válečných let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1917 zvýšení stavu na 350 klisen,</a:t>
            </a:r>
          </a:p>
          <a:p>
            <a:r>
              <a:rPr lang="cs-CZ" dirty="0" smtClean="0"/>
              <a:t>Plemenná hodnota klisen diskutabilní,</a:t>
            </a:r>
          </a:p>
          <a:p>
            <a:r>
              <a:rPr lang="cs-CZ" dirty="0" smtClean="0"/>
              <a:t>Problémy chovného prostředí – nedostatek pastvin a ustájovací kapacity,</a:t>
            </a:r>
          </a:p>
          <a:p>
            <a:r>
              <a:rPr lang="cs-CZ" dirty="0" smtClean="0"/>
              <a:t>1918 ztráty neuváženým přesunem v nepříznivém klimatu,</a:t>
            </a:r>
          </a:p>
          <a:p>
            <a:r>
              <a:rPr lang="cs-CZ" dirty="0" smtClean="0"/>
              <a:t>1919 rozhodnutí ČSR zachovat hřebčín Hostouň,</a:t>
            </a:r>
          </a:p>
          <a:p>
            <a:r>
              <a:rPr lang="cs-CZ" dirty="0" smtClean="0"/>
              <a:t>Snížení stavu na 210 p. klisen a cca 400 mladých chovných koní,</a:t>
            </a:r>
          </a:p>
          <a:p>
            <a:r>
              <a:rPr lang="cs-CZ" dirty="0" smtClean="0"/>
              <a:t>Vyvlastnění </a:t>
            </a:r>
            <a:r>
              <a:rPr lang="cs-CZ" dirty="0" err="1" smtClean="0"/>
              <a:t>Trautmansdorfského</a:t>
            </a:r>
            <a:r>
              <a:rPr lang="cs-CZ" dirty="0" smtClean="0"/>
              <a:t> panství pozemkovou reformou.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560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Koncepce plemenitby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Autorem plk. Gustav Heller,</a:t>
            </a:r>
          </a:p>
          <a:p>
            <a:r>
              <a:rPr lang="cs-CZ" dirty="0" smtClean="0"/>
              <a:t>Náhrada nevyhovujících klisen perspektivnějšími,</a:t>
            </a:r>
          </a:p>
          <a:p>
            <a:r>
              <a:rPr lang="cs-CZ" dirty="0" smtClean="0"/>
              <a:t>Základní stádo 42 % anglických, 40 orientálních, 6 lipických, 12 bez původu,</a:t>
            </a:r>
          </a:p>
          <a:p>
            <a:r>
              <a:rPr lang="cs-CZ" dirty="0" smtClean="0"/>
              <a:t>1922 2 stáda Hostouň 103 anglických, </a:t>
            </a:r>
            <a:r>
              <a:rPr lang="cs-CZ" dirty="0" err="1" smtClean="0"/>
              <a:t>Svržno</a:t>
            </a:r>
            <a:r>
              <a:rPr lang="cs-CZ" dirty="0" smtClean="0"/>
              <a:t> 107 arabských,</a:t>
            </a:r>
          </a:p>
          <a:p>
            <a:r>
              <a:rPr lang="cs-CZ" dirty="0" smtClean="0"/>
              <a:t>Tasnovice, Hostěnice odchov,</a:t>
            </a:r>
          </a:p>
          <a:p>
            <a:r>
              <a:rPr lang="cs-CZ" dirty="0" smtClean="0"/>
              <a:t>Trvání koncepce do r. 1927,</a:t>
            </a:r>
          </a:p>
          <a:p>
            <a:r>
              <a:rPr lang="cs-CZ" dirty="0" smtClean="0"/>
              <a:t>Z dřívějších plemeníků zůstávají pouze Star </a:t>
            </a:r>
            <a:r>
              <a:rPr lang="cs-CZ" dirty="0" err="1" smtClean="0"/>
              <a:t>of</a:t>
            </a:r>
            <a:r>
              <a:rPr lang="cs-CZ" dirty="0" smtClean="0"/>
              <a:t> Hannover a </a:t>
            </a:r>
            <a:r>
              <a:rPr lang="cs-CZ" dirty="0" err="1" smtClean="0"/>
              <a:t>Shagya</a:t>
            </a:r>
            <a:r>
              <a:rPr lang="cs-CZ" dirty="0" smtClean="0"/>
              <a:t>,</a:t>
            </a:r>
          </a:p>
          <a:p>
            <a:r>
              <a:rPr lang="cs-CZ" dirty="0" smtClean="0"/>
              <a:t>Produkce ušlechtilých koní menšího rámce s pružnou mechanikou pohybu.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20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 koní v čs. armádě 1. 3. 1920 (Situační zpráva)</a:t>
            </a:r>
            <a:endParaRPr lang="cs-CZ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972827"/>
              </p:ext>
            </p:extLst>
          </p:nvPr>
        </p:nvGraphicFramePr>
        <p:xfrm>
          <a:off x="514350" y="1825625"/>
          <a:ext cx="11075670" cy="421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890">
                  <a:extLst>
                    <a:ext uri="{9D8B030D-6E8A-4147-A177-3AD203B41FA5}">
                      <a16:colId xmlns:a16="http://schemas.microsoft.com/office/drawing/2014/main" val="101434638"/>
                    </a:ext>
                  </a:extLst>
                </a:gridCol>
                <a:gridCol w="3691890">
                  <a:extLst>
                    <a:ext uri="{9D8B030D-6E8A-4147-A177-3AD203B41FA5}">
                      <a16:colId xmlns:a16="http://schemas.microsoft.com/office/drawing/2014/main" val="2481228502"/>
                    </a:ext>
                  </a:extLst>
                </a:gridCol>
                <a:gridCol w="3691890">
                  <a:extLst>
                    <a:ext uri="{9D8B030D-6E8A-4147-A177-3AD203B41FA5}">
                      <a16:colId xmlns:a16="http://schemas.microsoft.com/office/drawing/2014/main" val="1371616766"/>
                    </a:ext>
                  </a:extLst>
                </a:gridCol>
              </a:tblGrid>
              <a:tr h="67890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DRUH</a:t>
                      </a:r>
                      <a:r>
                        <a:rPr lang="cs-CZ" sz="2400" baseline="0" dirty="0" smtClean="0"/>
                        <a:t> KONÍ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CELKOVÝ</a:t>
                      </a:r>
                      <a:r>
                        <a:rPr lang="cs-CZ" sz="2400" baseline="0" dirty="0" smtClean="0"/>
                        <a:t> STAV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PODÍL %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431872"/>
                  </a:ext>
                </a:extLst>
              </a:tr>
              <a:tr h="67890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Tažní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21 483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70,26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999180"/>
                  </a:ext>
                </a:extLst>
              </a:tr>
              <a:tr h="677740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Jezdečtí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5 909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19,32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752083"/>
                  </a:ext>
                </a:extLst>
              </a:tr>
              <a:tr h="67890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Soumaři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2 710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8,86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844349"/>
                  </a:ext>
                </a:extLst>
              </a:tr>
              <a:tr h="67890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Remontní shromaždiště (Hostouň)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475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1,56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467179"/>
                  </a:ext>
                </a:extLst>
              </a:tr>
              <a:tr h="678903"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Celkem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30 577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100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948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131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Změna chovného cíle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Ušlechtilý, konstitučně tvrdý jezdecký kůň středního až většího rámce,</a:t>
            </a:r>
          </a:p>
          <a:p>
            <a:r>
              <a:rPr lang="cs-CZ" dirty="0" smtClean="0"/>
              <a:t>Import klisen z klimaticky odlišných lokalit,</a:t>
            </a:r>
          </a:p>
          <a:p>
            <a:r>
              <a:rPr lang="cs-CZ" dirty="0" smtClean="0"/>
              <a:t>Připařování arabských klisen mohutnějším plemeníkům anglické provenience,</a:t>
            </a:r>
          </a:p>
          <a:p>
            <a:r>
              <a:rPr lang="cs-CZ" dirty="0" smtClean="0"/>
              <a:t>Částečná orientace plemenitby na východopruský genofond,</a:t>
            </a:r>
          </a:p>
          <a:p>
            <a:r>
              <a:rPr lang="cs-CZ" dirty="0" smtClean="0"/>
              <a:t>Perspektivním nositelem mohutnosti </a:t>
            </a:r>
            <a:r>
              <a:rPr lang="cs-CZ" dirty="0" err="1" smtClean="0"/>
              <a:t>charolaiský</a:t>
            </a:r>
            <a:r>
              <a:rPr lang="cs-CZ" dirty="0" smtClean="0"/>
              <a:t> plemeník Saint </a:t>
            </a:r>
            <a:r>
              <a:rPr lang="cs-CZ" dirty="0" err="1" smtClean="0"/>
              <a:t>Cane</a:t>
            </a:r>
            <a:r>
              <a:rPr lang="cs-CZ" dirty="0" smtClean="0"/>
              <a:t>, 1924, po </a:t>
            </a:r>
            <a:r>
              <a:rPr lang="cs-CZ" dirty="0" smtClean="0">
                <a:solidFill>
                  <a:srgbClr val="FF0000"/>
                </a:solidFill>
              </a:rPr>
              <a:t>Saint </a:t>
            </a:r>
            <a:r>
              <a:rPr lang="cs-CZ" dirty="0" err="1" smtClean="0">
                <a:solidFill>
                  <a:srgbClr val="FF0000"/>
                </a:solidFill>
              </a:rPr>
              <a:t>Cane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 </a:t>
            </a:r>
            <a:r>
              <a:rPr lang="cs-CZ" dirty="0" err="1" smtClean="0"/>
              <a:t>Eclipse</a:t>
            </a:r>
            <a:r>
              <a:rPr lang="cs-CZ" dirty="0"/>
              <a:t>,</a:t>
            </a:r>
            <a:endParaRPr lang="cs-CZ" dirty="0" smtClean="0"/>
          </a:p>
          <a:p>
            <a:r>
              <a:rPr lang="cs-CZ" dirty="0" smtClean="0"/>
              <a:t>Mohutnost eliminována anglickými případně arabskými plnokrevníky.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950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Stěžejní plemeníci II. etapy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Constabler</a:t>
            </a:r>
            <a:r>
              <a:rPr lang="cs-CZ" dirty="0" smtClean="0"/>
              <a:t>, 1927, po </a:t>
            </a:r>
            <a:r>
              <a:rPr lang="cs-CZ" dirty="0" err="1" smtClean="0"/>
              <a:t>Fahnenadler</a:t>
            </a:r>
            <a:r>
              <a:rPr lang="cs-CZ" dirty="0" smtClean="0"/>
              <a:t> z Constance, </a:t>
            </a:r>
            <a:r>
              <a:rPr lang="cs-CZ" dirty="0" err="1" smtClean="0"/>
              <a:t>vp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Erzengel</a:t>
            </a:r>
            <a:r>
              <a:rPr lang="cs-CZ" dirty="0" smtClean="0"/>
              <a:t>, 1926, po </a:t>
            </a:r>
            <a:r>
              <a:rPr lang="cs-CZ" dirty="0" err="1" smtClean="0"/>
              <a:t>Erzengel</a:t>
            </a:r>
            <a:r>
              <a:rPr lang="cs-CZ" dirty="0" smtClean="0"/>
              <a:t> z </a:t>
            </a:r>
            <a:r>
              <a:rPr lang="cs-CZ" dirty="0" err="1" smtClean="0"/>
              <a:t>Adria</a:t>
            </a:r>
            <a:r>
              <a:rPr lang="cs-CZ" dirty="0" smtClean="0"/>
              <a:t>, </a:t>
            </a:r>
            <a:r>
              <a:rPr lang="cs-CZ" dirty="0" err="1" smtClean="0"/>
              <a:t>vp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Prinz</a:t>
            </a:r>
            <a:r>
              <a:rPr lang="cs-CZ" dirty="0" smtClean="0"/>
              <a:t>, 1926 po </a:t>
            </a:r>
            <a:r>
              <a:rPr lang="cs-CZ" dirty="0" err="1" smtClean="0"/>
              <a:t>Prinz</a:t>
            </a:r>
            <a:r>
              <a:rPr lang="cs-CZ" dirty="0" smtClean="0"/>
              <a:t> z Veranda, </a:t>
            </a:r>
            <a:r>
              <a:rPr lang="cs-CZ" dirty="0" err="1" smtClean="0"/>
              <a:t>vp</a:t>
            </a:r>
            <a:r>
              <a:rPr lang="cs-CZ" dirty="0" smtClean="0"/>
              <a:t>,</a:t>
            </a:r>
          </a:p>
          <a:p>
            <a:r>
              <a:rPr lang="cs-CZ" dirty="0" smtClean="0"/>
              <a:t>Saint </a:t>
            </a:r>
            <a:r>
              <a:rPr lang="cs-CZ" dirty="0" err="1" smtClean="0"/>
              <a:t>Cane</a:t>
            </a: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Si-Si 1922 po </a:t>
            </a:r>
            <a:r>
              <a:rPr lang="cs-CZ" dirty="0" err="1" smtClean="0">
                <a:solidFill>
                  <a:srgbClr val="FF0000"/>
                </a:solidFill>
              </a:rPr>
              <a:t>Sea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Sick</a:t>
            </a:r>
            <a:r>
              <a:rPr lang="cs-CZ" dirty="0" smtClean="0">
                <a:solidFill>
                  <a:srgbClr val="FF0000"/>
                </a:solidFill>
              </a:rPr>
              <a:t> ze </a:t>
            </a:r>
            <a:r>
              <a:rPr lang="cs-CZ" dirty="0" err="1" smtClean="0">
                <a:solidFill>
                  <a:srgbClr val="FF0000"/>
                </a:solidFill>
              </a:rPr>
              <a:t>Sidzouka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dirty="0" err="1" smtClean="0">
                <a:solidFill>
                  <a:srgbClr val="FF0000"/>
                </a:solidFill>
              </a:rPr>
              <a:t>Chuberski</a:t>
            </a:r>
            <a:r>
              <a:rPr lang="cs-CZ" dirty="0" smtClean="0">
                <a:solidFill>
                  <a:srgbClr val="FF0000"/>
                </a:solidFill>
              </a:rPr>
              <a:t>),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Coastguard</a:t>
            </a:r>
            <a:r>
              <a:rPr lang="cs-CZ" dirty="0" smtClean="0">
                <a:solidFill>
                  <a:srgbClr val="FF0000"/>
                </a:solidFill>
              </a:rPr>
              <a:t>, 1928, po </a:t>
            </a:r>
            <a:r>
              <a:rPr lang="cs-CZ" dirty="0" err="1" smtClean="0">
                <a:solidFill>
                  <a:srgbClr val="FF0000"/>
                </a:solidFill>
              </a:rPr>
              <a:t>Town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Guard</a:t>
            </a:r>
            <a:r>
              <a:rPr lang="cs-CZ" dirty="0" smtClean="0">
                <a:solidFill>
                  <a:srgbClr val="FF0000"/>
                </a:solidFill>
              </a:rPr>
              <a:t> z </a:t>
            </a:r>
            <a:r>
              <a:rPr lang="cs-CZ" dirty="0" err="1" smtClean="0">
                <a:solidFill>
                  <a:srgbClr val="FF0000"/>
                </a:solidFill>
              </a:rPr>
              <a:t>White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Hollow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dirty="0" err="1" smtClean="0">
                <a:solidFill>
                  <a:srgbClr val="FF0000"/>
                </a:solidFill>
              </a:rPr>
              <a:t>The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Wite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Knight</a:t>
            </a:r>
            <a:r>
              <a:rPr lang="cs-CZ" dirty="0" smtClean="0">
                <a:solidFill>
                  <a:srgbClr val="FF0000"/>
                </a:solidFill>
              </a:rPr>
              <a:t>),</a:t>
            </a:r>
          </a:p>
          <a:p>
            <a:r>
              <a:rPr lang="cs-CZ" dirty="0" err="1" smtClean="0">
                <a:solidFill>
                  <a:schemeClr val="accent1"/>
                </a:solidFill>
              </a:rPr>
              <a:t>Fanfan</a:t>
            </a:r>
            <a:r>
              <a:rPr lang="cs-CZ" dirty="0" smtClean="0">
                <a:solidFill>
                  <a:schemeClr val="accent1"/>
                </a:solidFill>
              </a:rPr>
              <a:t> IV, 1929, po </a:t>
            </a:r>
            <a:r>
              <a:rPr lang="cs-CZ" dirty="0" err="1" smtClean="0">
                <a:solidFill>
                  <a:schemeClr val="accent1"/>
                </a:solidFill>
              </a:rPr>
              <a:t>Dambig</a:t>
            </a:r>
            <a:r>
              <a:rPr lang="cs-CZ" dirty="0" smtClean="0">
                <a:solidFill>
                  <a:schemeClr val="accent1"/>
                </a:solidFill>
              </a:rPr>
              <a:t> z Fatma,</a:t>
            </a:r>
          </a:p>
          <a:p>
            <a:r>
              <a:rPr lang="cs-CZ" dirty="0" err="1" smtClean="0">
                <a:solidFill>
                  <a:schemeClr val="accent1"/>
                </a:solidFill>
              </a:rPr>
              <a:t>Naouré</a:t>
            </a:r>
            <a:r>
              <a:rPr lang="cs-CZ" dirty="0" smtClean="0">
                <a:solidFill>
                  <a:schemeClr val="accent1"/>
                </a:solidFill>
              </a:rPr>
              <a:t>, 1929, po El-</a:t>
            </a:r>
            <a:r>
              <a:rPr lang="cs-CZ" dirty="0" err="1" smtClean="0">
                <a:solidFill>
                  <a:schemeClr val="accent1"/>
                </a:solidFill>
              </a:rPr>
              <a:t>Sbaa</a:t>
            </a:r>
            <a:r>
              <a:rPr lang="cs-CZ" dirty="0" smtClean="0">
                <a:solidFill>
                  <a:schemeClr val="accent1"/>
                </a:solidFill>
              </a:rPr>
              <a:t> z </a:t>
            </a:r>
            <a:r>
              <a:rPr lang="cs-CZ" dirty="0" err="1" smtClean="0">
                <a:solidFill>
                  <a:schemeClr val="accent1"/>
                </a:solidFill>
              </a:rPr>
              <a:t>Ninon</a:t>
            </a:r>
            <a:endParaRPr lang="cs-CZ" dirty="0" smtClean="0">
              <a:solidFill>
                <a:schemeClr val="accent1"/>
              </a:solidFill>
            </a:endParaRPr>
          </a:p>
          <a:p>
            <a:endParaRPr 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30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24" y="456565"/>
            <a:ext cx="7262151" cy="5696903"/>
          </a:xfrm>
        </p:spPr>
      </p:pic>
    </p:spTree>
    <p:extLst>
      <p:ext uri="{BB962C8B-B14F-4D97-AF65-F5344CB8AC3E}">
        <p14:creationId xmlns:p14="http://schemas.microsoft.com/office/powerpoint/2010/main" val="1384863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57" y="616585"/>
            <a:ext cx="6074486" cy="5422583"/>
          </a:xfrm>
        </p:spPr>
      </p:pic>
    </p:spTree>
    <p:extLst>
      <p:ext uri="{BB962C8B-B14F-4D97-AF65-F5344CB8AC3E}">
        <p14:creationId xmlns:p14="http://schemas.microsoft.com/office/powerpoint/2010/main" val="2386234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Nejúspěšnější plemeníci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Shagya</a:t>
            </a:r>
            <a:r>
              <a:rPr lang="cs-CZ" dirty="0" smtClean="0"/>
              <a:t>, 1912,  39 zařazených dcer,</a:t>
            </a:r>
          </a:p>
          <a:p>
            <a:r>
              <a:rPr lang="cs-CZ" dirty="0" smtClean="0"/>
              <a:t>Star </a:t>
            </a:r>
            <a:r>
              <a:rPr lang="cs-CZ" dirty="0" err="1" smtClean="0"/>
              <a:t>of</a:t>
            </a:r>
            <a:r>
              <a:rPr lang="cs-CZ" dirty="0" smtClean="0"/>
              <a:t> Hannover, 1912, 19, 3 synové připářeni hostouňskému stádu( </a:t>
            </a:r>
            <a:r>
              <a:rPr lang="cs-CZ" dirty="0" err="1" smtClean="0"/>
              <a:t>SoH</a:t>
            </a:r>
            <a:r>
              <a:rPr lang="cs-CZ" dirty="0" smtClean="0"/>
              <a:t> I, 1921 z 210 </a:t>
            </a:r>
            <a:r>
              <a:rPr lang="cs-CZ" dirty="0" err="1" smtClean="0"/>
              <a:t>Amurath</a:t>
            </a:r>
            <a:r>
              <a:rPr lang="cs-CZ" dirty="0" smtClean="0"/>
              <a:t>, </a:t>
            </a:r>
            <a:r>
              <a:rPr lang="cs-CZ" dirty="0" err="1" smtClean="0"/>
              <a:t>SoH</a:t>
            </a:r>
            <a:r>
              <a:rPr lang="cs-CZ" dirty="0" smtClean="0"/>
              <a:t> II, 1929 z 89 </a:t>
            </a:r>
            <a:r>
              <a:rPr lang="cs-CZ" dirty="0" err="1" smtClean="0"/>
              <a:t>Peregrin</a:t>
            </a:r>
            <a:r>
              <a:rPr lang="cs-CZ" dirty="0" smtClean="0"/>
              <a:t>, </a:t>
            </a:r>
            <a:r>
              <a:rPr lang="cs-CZ" dirty="0" err="1" smtClean="0"/>
              <a:t>SoH</a:t>
            </a:r>
            <a:r>
              <a:rPr lang="cs-CZ" dirty="0" smtClean="0"/>
              <a:t> III, 1926 z30 </a:t>
            </a:r>
            <a:r>
              <a:rPr lang="cs-CZ" dirty="0" err="1" smtClean="0"/>
              <a:t>Gidran</a:t>
            </a:r>
            <a:r>
              <a:rPr lang="cs-CZ" dirty="0" smtClean="0"/>
              <a:t> XXXIII,</a:t>
            </a:r>
          </a:p>
          <a:p>
            <a:r>
              <a:rPr lang="cs-CZ" dirty="0" err="1" smtClean="0"/>
              <a:t>Przedswit</a:t>
            </a:r>
            <a:r>
              <a:rPr lang="cs-CZ" dirty="0" smtClean="0"/>
              <a:t> I (</a:t>
            </a:r>
            <a:r>
              <a:rPr lang="cs-CZ" dirty="0" err="1" smtClean="0"/>
              <a:t>Przedswit</a:t>
            </a:r>
            <a:r>
              <a:rPr lang="cs-CZ" dirty="0" smtClean="0"/>
              <a:t> V) 18,</a:t>
            </a:r>
          </a:p>
          <a:p>
            <a:r>
              <a:rPr lang="cs-CZ" dirty="0" err="1" smtClean="0"/>
              <a:t>Dahoman</a:t>
            </a:r>
            <a:r>
              <a:rPr lang="cs-CZ" dirty="0" smtClean="0"/>
              <a:t> (</a:t>
            </a:r>
            <a:r>
              <a:rPr lang="cs-CZ" dirty="0" err="1" smtClean="0"/>
              <a:t>Dahoman</a:t>
            </a:r>
            <a:r>
              <a:rPr lang="cs-CZ" dirty="0" smtClean="0"/>
              <a:t> VI) 16, </a:t>
            </a:r>
          </a:p>
          <a:p>
            <a:r>
              <a:rPr lang="cs-CZ" dirty="0" smtClean="0"/>
              <a:t>Potomstvo </a:t>
            </a:r>
            <a:r>
              <a:rPr lang="cs-CZ" dirty="0" err="1" smtClean="0"/>
              <a:t>Przedswita</a:t>
            </a:r>
            <a:r>
              <a:rPr lang="cs-CZ" dirty="0" smtClean="0"/>
              <a:t> mělo požadovaný rámec. Ušlechtilostí a mechanikou pohybu zaostávalo,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174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Hrozba záboru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Evakuace části stáda do H. </a:t>
            </a:r>
            <a:r>
              <a:rPr lang="cs-CZ" dirty="0" err="1" smtClean="0"/>
              <a:t>Motěšíc</a:t>
            </a:r>
            <a:r>
              <a:rPr lang="cs-CZ" dirty="0" smtClean="0"/>
              <a:t>,</a:t>
            </a:r>
          </a:p>
          <a:p>
            <a:r>
              <a:rPr lang="cs-CZ" dirty="0" smtClean="0"/>
              <a:t>Vydání části klisen chovatelům v okolí Hodonína, příp. </a:t>
            </a:r>
            <a:r>
              <a:rPr lang="cs-CZ" dirty="0" err="1" smtClean="0"/>
              <a:t>Bnešova</a:t>
            </a:r>
            <a:r>
              <a:rPr lang="cs-CZ" dirty="0" smtClean="0"/>
              <a:t> u Prahy,</a:t>
            </a:r>
          </a:p>
          <a:p>
            <a:r>
              <a:rPr lang="cs-CZ" dirty="0" smtClean="0"/>
              <a:t>Zabavení vydaných klisen okupační správou,</a:t>
            </a:r>
          </a:p>
          <a:p>
            <a:r>
              <a:rPr lang="cs-CZ" dirty="0" smtClean="0"/>
              <a:t>Hostouň remontním střediskem </a:t>
            </a:r>
            <a:r>
              <a:rPr lang="cs-CZ" dirty="0" err="1" smtClean="0"/>
              <a:t>Wermachtu</a:t>
            </a:r>
            <a:r>
              <a:rPr lang="cs-CZ" dirty="0" smtClean="0"/>
              <a:t>,</a:t>
            </a:r>
          </a:p>
          <a:p>
            <a:r>
              <a:rPr lang="cs-CZ" dirty="0" smtClean="0"/>
              <a:t>Zábor armádou USA, </a:t>
            </a:r>
          </a:p>
          <a:p>
            <a:r>
              <a:rPr lang="cs-CZ" dirty="0" smtClean="0"/>
              <a:t>Návraty koní do zemí původu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932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Poválečná obnova funkce vojenského hřebčína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Komise MNO pověřená výběrem kořistních klisen,</a:t>
            </a:r>
          </a:p>
          <a:p>
            <a:r>
              <a:rPr lang="cs-CZ" dirty="0" smtClean="0"/>
              <a:t>Orientace podle plemenných výžehů,</a:t>
            </a:r>
          </a:p>
          <a:p>
            <a:r>
              <a:rPr lang="cs-CZ" dirty="0" smtClean="0"/>
              <a:t>Obnova základního (240) stáda s převahou východopruských klisen (65,5 %) hannoverských (13 %), </a:t>
            </a:r>
            <a:r>
              <a:rPr lang="cs-CZ" dirty="0" err="1" smtClean="0"/>
              <a:t>trak</a:t>
            </a:r>
            <a:r>
              <a:rPr lang="cs-CZ" dirty="0" smtClean="0"/>
              <a:t> (4 %),</a:t>
            </a:r>
          </a:p>
          <a:p>
            <a:r>
              <a:rPr lang="cs-CZ" dirty="0" smtClean="0"/>
              <a:t>Zahájení provozu hřebčína 1. 1. 1946,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18227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95" y="275284"/>
            <a:ext cx="6480809" cy="6493956"/>
          </a:xfrm>
        </p:spPr>
      </p:pic>
    </p:spTree>
    <p:extLst>
      <p:ext uri="{BB962C8B-B14F-4D97-AF65-F5344CB8AC3E}">
        <p14:creationId xmlns:p14="http://schemas.microsoft.com/office/powerpoint/2010/main" val="3986383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7245" y="147955"/>
            <a:ext cx="10515600" cy="1325563"/>
          </a:xfrm>
        </p:spPr>
        <p:txBody>
          <a:bodyPr/>
          <a:lstStyle/>
          <a:p>
            <a:r>
              <a:rPr lang="cs-CZ" dirty="0" smtClean="0"/>
              <a:t>Plemenná skladba poválečného stáda klisen Vojenského hřebčína Hostouň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391684"/>
              </p:ext>
            </p:extLst>
          </p:nvPr>
        </p:nvGraphicFramePr>
        <p:xfrm>
          <a:off x="320040" y="1825621"/>
          <a:ext cx="11510010" cy="4792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9586">
                  <a:extLst>
                    <a:ext uri="{9D8B030D-6E8A-4147-A177-3AD203B41FA5}">
                      <a16:colId xmlns:a16="http://schemas.microsoft.com/office/drawing/2014/main" val="3404639482"/>
                    </a:ext>
                  </a:extLst>
                </a:gridCol>
                <a:gridCol w="2026762">
                  <a:extLst>
                    <a:ext uri="{9D8B030D-6E8A-4147-A177-3AD203B41FA5}">
                      <a16:colId xmlns:a16="http://schemas.microsoft.com/office/drawing/2014/main" val="3367569025"/>
                    </a:ext>
                  </a:extLst>
                </a:gridCol>
                <a:gridCol w="2293662">
                  <a:extLst>
                    <a:ext uri="{9D8B030D-6E8A-4147-A177-3AD203B41FA5}">
                      <a16:colId xmlns:a16="http://schemas.microsoft.com/office/drawing/2014/main" val="277805248"/>
                    </a:ext>
                  </a:extLst>
                </a:gridCol>
              </a:tblGrid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Plemeno, plemenný (vlastnický) výžeh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Počet klisen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Podíl ve stádě %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131431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Originální </a:t>
                      </a:r>
                      <a:r>
                        <a:rPr lang="cs-CZ" sz="2000" dirty="0" err="1" smtClean="0"/>
                        <a:t>trakénské</a:t>
                      </a:r>
                      <a:r>
                        <a:rPr lang="cs-CZ" sz="2000" dirty="0" smtClean="0"/>
                        <a:t> klisny – </a:t>
                      </a:r>
                      <a:r>
                        <a:rPr lang="cs-CZ" sz="2000" dirty="0" err="1" smtClean="0"/>
                        <a:t>trakénský</a:t>
                      </a:r>
                      <a:r>
                        <a:rPr lang="cs-CZ" sz="2000" dirty="0" smtClean="0"/>
                        <a:t> výžeh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9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3,75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327257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Východopruské klisny – plemenný výžeh 2 losí parohy na levém st.</a:t>
                      </a:r>
                      <a:r>
                        <a:rPr lang="cs-CZ" sz="2000" baseline="0" dirty="0" smtClean="0"/>
                        <a:t> 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105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43,75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94482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Východopruský výžeh plemenné knihy Gdaňsk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7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2,9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07378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Východopruské</a:t>
                      </a:r>
                      <a:r>
                        <a:rPr lang="cs-CZ" sz="2000" baseline="0" dirty="0" smtClean="0"/>
                        <a:t> klisny – výžeh pomocné východopruské p. k.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53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22,1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578483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Hannoverské klisny – hannoverský výžeh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23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9,6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307877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Klisny v hannoverském</a:t>
                      </a:r>
                      <a:r>
                        <a:rPr lang="cs-CZ" sz="2000" baseline="0" dirty="0" smtClean="0"/>
                        <a:t> typu (v. westfálský, braniborský, slezský)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9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3,75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459749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Klisny různých chovů (výžehy kladrubský, pohořelický, maďarské)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4,15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436096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Anglické plnokrevné klisny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7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2,9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603082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Ušlechtilé polokrevné klisny bez výžehů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17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7,1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297499"/>
                  </a:ext>
                </a:extLst>
              </a:tr>
              <a:tr h="435668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CELKEM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240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100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85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75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Plemeníci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Furioso</a:t>
            </a:r>
            <a:r>
              <a:rPr lang="cs-CZ" dirty="0" smtClean="0"/>
              <a:t> XIV, 1933, po 259 F XIII z 21 Slavata,</a:t>
            </a:r>
          </a:p>
          <a:p>
            <a:r>
              <a:rPr lang="cs-CZ" dirty="0" smtClean="0"/>
              <a:t>Star </a:t>
            </a:r>
            <a:r>
              <a:rPr lang="cs-CZ" dirty="0" err="1" smtClean="0"/>
              <a:t>oh</a:t>
            </a:r>
            <a:r>
              <a:rPr lang="cs-CZ" dirty="0" smtClean="0"/>
              <a:t> Hannover III, 1926, po </a:t>
            </a:r>
            <a:r>
              <a:rPr lang="cs-CZ" dirty="0" err="1" smtClean="0"/>
              <a:t>SoH</a:t>
            </a:r>
            <a:r>
              <a:rPr lang="cs-CZ" dirty="0" smtClean="0"/>
              <a:t> z 30 </a:t>
            </a:r>
            <a:r>
              <a:rPr lang="cs-CZ" dirty="0" err="1" smtClean="0"/>
              <a:t>Gidran</a:t>
            </a:r>
            <a:r>
              <a:rPr lang="cs-CZ" dirty="0" smtClean="0"/>
              <a:t> XXXIII,</a:t>
            </a:r>
          </a:p>
          <a:p>
            <a:r>
              <a:rPr lang="cs-CZ" dirty="0" err="1" smtClean="0"/>
              <a:t>Przedswit</a:t>
            </a:r>
            <a:r>
              <a:rPr lang="cs-CZ" dirty="0" smtClean="0"/>
              <a:t> III, 1925, po P K ze 16 </a:t>
            </a:r>
            <a:r>
              <a:rPr lang="cs-CZ" dirty="0" err="1" smtClean="0"/>
              <a:t>Toborzo</a:t>
            </a:r>
            <a:r>
              <a:rPr lang="cs-CZ" dirty="0" smtClean="0"/>
              <a:t>,</a:t>
            </a:r>
          </a:p>
          <a:p>
            <a:r>
              <a:rPr lang="cs-CZ" dirty="0" smtClean="0"/>
              <a:t>Vysoké individuální plemenné hodnoty kmenových plemeníků,</a:t>
            </a:r>
          </a:p>
          <a:p>
            <a:r>
              <a:rPr lang="cs-CZ" dirty="0" smtClean="0"/>
              <a:t>Příbuzenské vazby F XIV a P III,</a:t>
            </a:r>
          </a:p>
          <a:p>
            <a:r>
              <a:rPr lang="cs-CZ" dirty="0" smtClean="0"/>
              <a:t>Konsolidace stáda klisen prostřednictvím jejich dcer se zakladatelkami.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67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Unifikace jezdectva - podmínky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Absence řadových polních jezdeckých útvarů v době vzniku ČSR,</a:t>
            </a:r>
          </a:p>
          <a:p>
            <a:r>
              <a:rPr lang="cs-CZ" dirty="0" smtClean="0"/>
              <a:t>Organizací jezdectva pověřen Organizační referát jezdectva na MNO (1919),</a:t>
            </a:r>
          </a:p>
          <a:p>
            <a:r>
              <a:rPr lang="cs-CZ" dirty="0" smtClean="0"/>
              <a:t>Tvorba jezdeckých útvarů ze sítě náhradních jezdeckých eskadron ze sítě náhradních </a:t>
            </a:r>
            <a:r>
              <a:rPr lang="cs-CZ" dirty="0" err="1" smtClean="0"/>
              <a:t>c.k</a:t>
            </a:r>
            <a:r>
              <a:rPr lang="cs-CZ" dirty="0" smtClean="0"/>
              <a:t>. jezdeckých útvarů na čs. území,</a:t>
            </a:r>
          </a:p>
          <a:p>
            <a:r>
              <a:rPr lang="cs-CZ" dirty="0" smtClean="0"/>
              <a:t>Redukce jezdeckých útvarů a jejich sjednocení s jezdeckými útvary legií (1920),</a:t>
            </a:r>
          </a:p>
          <a:p>
            <a:r>
              <a:rPr lang="cs-CZ" dirty="0" smtClean="0"/>
              <a:t>Zřízeno 10 jezdeckých pluků soustředěných do 3 jezdeckých brigád,</a:t>
            </a:r>
          </a:p>
          <a:p>
            <a:r>
              <a:rPr lang="cs-CZ" dirty="0" smtClean="0"/>
              <a:t>Schválen organizační řád jezdectva (1919)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4070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906373"/>
            <a:ext cx="6457950" cy="5095420"/>
          </a:xfrm>
        </p:spPr>
      </p:pic>
    </p:spTree>
    <p:extLst>
      <p:ext uri="{BB962C8B-B14F-4D97-AF65-F5344CB8AC3E}">
        <p14:creationId xmlns:p14="http://schemas.microsoft.com/office/powerpoint/2010/main" val="1664428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Vojenský hřebčín Horné </a:t>
            </a:r>
            <a:r>
              <a:rPr lang="cs-CZ" dirty="0" err="1" smtClean="0"/>
              <a:t>Motěšice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Variabilní skladba stáda slovenských klisen,</a:t>
            </a:r>
          </a:p>
          <a:p>
            <a:r>
              <a:rPr lang="cs-CZ" dirty="0" smtClean="0"/>
              <a:t>Výběr pro potřebu vojenské správy omezen,</a:t>
            </a:r>
          </a:p>
          <a:p>
            <a:r>
              <a:rPr lang="cs-CZ" dirty="0" smtClean="0"/>
              <a:t>Soustředění cca 250 odchovávaných hříbat u náhradního vozatajského oddělení č. 3 v Trenčíně,</a:t>
            </a:r>
          </a:p>
          <a:p>
            <a:r>
              <a:rPr lang="cs-CZ" dirty="0" smtClean="0"/>
              <a:t>Přejmenování na vojenskou hříbárnu a přesun do Podlužan,</a:t>
            </a:r>
          </a:p>
          <a:p>
            <a:r>
              <a:rPr lang="cs-CZ" dirty="0" smtClean="0"/>
              <a:t>1922 po selekci zůstalo 35 perspektivních mladých chovných koní,</a:t>
            </a:r>
          </a:p>
          <a:p>
            <a:r>
              <a:rPr lang="cs-CZ" dirty="0" smtClean="0"/>
              <a:t>Postupné doplňování stavu nákupem ze zem. Chovu a přesunem chovných klisen do hříbárny,</a:t>
            </a:r>
          </a:p>
          <a:p>
            <a:r>
              <a:rPr lang="cs-CZ" dirty="0" smtClean="0"/>
              <a:t>1923 pronajat velkostatek Horné </a:t>
            </a:r>
            <a:r>
              <a:rPr lang="cs-CZ" dirty="0" err="1" smtClean="0"/>
              <a:t>Motěšice</a:t>
            </a:r>
            <a:r>
              <a:rPr lang="cs-CZ" dirty="0" smtClean="0"/>
              <a:t> – prostředí vhodné pro chov výkonných jezdeckých koní.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681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Prostředí lokality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N. v. 240 – 400 m</a:t>
            </a:r>
          </a:p>
          <a:p>
            <a:r>
              <a:rPr lang="cs-CZ" dirty="0" smtClean="0"/>
              <a:t>Vliv proudění z uherské nížiny na délku vegetačního období,</a:t>
            </a:r>
          </a:p>
          <a:p>
            <a:r>
              <a:rPr lang="cs-CZ" dirty="0" smtClean="0"/>
              <a:t>Úhrn ročních srážek 734,56 mm,</a:t>
            </a:r>
          </a:p>
          <a:p>
            <a:r>
              <a:rPr lang="cs-CZ" dirty="0" smtClean="0"/>
              <a:t>Rozdílné půdní poměry,</a:t>
            </a:r>
          </a:p>
          <a:p>
            <a:r>
              <a:rPr lang="cs-CZ" dirty="0" smtClean="0"/>
              <a:t>Dvory: Horné </a:t>
            </a:r>
            <a:r>
              <a:rPr lang="cs-CZ" dirty="0" err="1" smtClean="0"/>
              <a:t>Motěšice</a:t>
            </a:r>
            <a:r>
              <a:rPr lang="cs-CZ" dirty="0" smtClean="0"/>
              <a:t>, </a:t>
            </a:r>
            <a:r>
              <a:rPr lang="cs-CZ" dirty="0" err="1" smtClean="0"/>
              <a:t>Letný</a:t>
            </a:r>
            <a:r>
              <a:rPr lang="cs-CZ" dirty="0" smtClean="0"/>
              <a:t> </a:t>
            </a:r>
            <a:r>
              <a:rPr lang="cs-CZ" dirty="0" err="1" smtClean="0"/>
              <a:t>Majír</a:t>
            </a:r>
            <a:r>
              <a:rPr lang="cs-CZ" dirty="0" smtClean="0"/>
              <a:t>, </a:t>
            </a:r>
            <a:r>
              <a:rPr lang="cs-CZ" dirty="0" err="1" smtClean="0"/>
              <a:t>Bobot</a:t>
            </a:r>
            <a:r>
              <a:rPr lang="cs-CZ" dirty="0" smtClean="0"/>
              <a:t>- </a:t>
            </a:r>
            <a:r>
              <a:rPr lang="cs-CZ" dirty="0" err="1" smtClean="0"/>
              <a:t>Závodie</a:t>
            </a:r>
            <a:endParaRPr lang="cs-CZ" dirty="0" smtClean="0"/>
          </a:p>
          <a:p>
            <a:r>
              <a:rPr lang="cs-CZ" dirty="0" smtClean="0"/>
              <a:t>Výměra 260 ha</a:t>
            </a:r>
          </a:p>
          <a:p>
            <a:r>
              <a:rPr lang="cs-CZ" dirty="0" smtClean="0"/>
              <a:t>Velitelem jmenován </a:t>
            </a:r>
            <a:r>
              <a:rPr lang="cs-CZ" dirty="0" err="1" smtClean="0"/>
              <a:t>škpt</a:t>
            </a:r>
            <a:r>
              <a:rPr lang="cs-CZ" dirty="0" smtClean="0"/>
              <a:t>. Hubert </a:t>
            </a:r>
            <a:r>
              <a:rPr lang="cs-CZ" dirty="0" err="1" smtClean="0"/>
              <a:t>Rudovsky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44038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stádo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1927 přesun 31 klisen z V. h. Hostouň – 10 A1/1, 20 A1/2, 1 AA,</a:t>
            </a:r>
          </a:p>
          <a:p>
            <a:r>
              <a:rPr lang="cs-CZ" dirty="0" smtClean="0"/>
              <a:t>Doplnění  polokrevnými dcerami plemeníků </a:t>
            </a:r>
            <a:r>
              <a:rPr lang="cs-CZ" dirty="0" err="1" smtClean="0">
                <a:solidFill>
                  <a:srgbClr val="FF0000"/>
                </a:solidFill>
              </a:rPr>
              <a:t>Oliwer</a:t>
            </a:r>
            <a:r>
              <a:rPr lang="cs-CZ" dirty="0" smtClean="0">
                <a:solidFill>
                  <a:srgbClr val="FF0000"/>
                </a:solidFill>
              </a:rPr>
              <a:t> Twist po Prince Olaf z </a:t>
            </a:r>
            <a:r>
              <a:rPr lang="cs-CZ" dirty="0" err="1" smtClean="0">
                <a:solidFill>
                  <a:srgbClr val="FF0000"/>
                </a:solidFill>
              </a:rPr>
              <a:t>Langden</a:t>
            </a:r>
            <a:r>
              <a:rPr lang="cs-CZ" dirty="0" smtClean="0">
                <a:solidFill>
                  <a:srgbClr val="FF0000"/>
                </a:solidFill>
              </a:rPr>
              <a:t> Gal (</a:t>
            </a:r>
            <a:r>
              <a:rPr lang="cs-CZ" dirty="0" err="1" smtClean="0">
                <a:solidFill>
                  <a:srgbClr val="FF0000"/>
                </a:solidFill>
              </a:rPr>
              <a:t>Galeazzo</a:t>
            </a:r>
            <a:r>
              <a:rPr lang="cs-CZ" dirty="0" smtClean="0">
                <a:solidFill>
                  <a:srgbClr val="FF0000"/>
                </a:solidFill>
              </a:rPr>
              <a:t>) a </a:t>
            </a:r>
            <a:r>
              <a:rPr lang="cs-CZ" dirty="0" err="1" smtClean="0">
                <a:solidFill>
                  <a:srgbClr val="FF0000"/>
                </a:solidFill>
              </a:rPr>
              <a:t>Jacquemart</a:t>
            </a:r>
            <a:r>
              <a:rPr lang="cs-CZ" dirty="0" smtClean="0">
                <a:solidFill>
                  <a:srgbClr val="FF0000"/>
                </a:solidFill>
              </a:rPr>
              <a:t> po Bona Vista z Jacquelin (</a:t>
            </a:r>
            <a:r>
              <a:rPr lang="cs-CZ" dirty="0" err="1" smtClean="0">
                <a:solidFill>
                  <a:srgbClr val="FF0000"/>
                </a:solidFill>
              </a:rPr>
              <a:t>Mindig</a:t>
            </a:r>
            <a:r>
              <a:rPr lang="cs-CZ" dirty="0" smtClean="0">
                <a:solidFill>
                  <a:srgbClr val="FF0000"/>
                </a:solidFill>
              </a:rPr>
              <a:t>),</a:t>
            </a:r>
          </a:p>
          <a:p>
            <a:r>
              <a:rPr lang="cs-CZ" dirty="0" smtClean="0"/>
              <a:t>Doplnění</a:t>
            </a:r>
            <a:r>
              <a:rPr lang="cs-CZ" dirty="0" smtClean="0">
                <a:solidFill>
                  <a:srgbClr val="FF0000"/>
                </a:solidFill>
              </a:rPr>
              <a:t>  </a:t>
            </a:r>
            <a:r>
              <a:rPr lang="cs-CZ" dirty="0" smtClean="0"/>
              <a:t>mladými klisnami s prokázaným původem,</a:t>
            </a:r>
          </a:p>
          <a:p>
            <a:r>
              <a:rPr lang="cs-CZ" dirty="0" smtClean="0"/>
              <a:t>1929 Import 9 </a:t>
            </a:r>
            <a:r>
              <a:rPr lang="cs-CZ" dirty="0" err="1" smtClean="0"/>
              <a:t>klise</a:t>
            </a:r>
            <a:r>
              <a:rPr lang="cs-CZ" dirty="0" smtClean="0"/>
              <a:t> </a:t>
            </a:r>
            <a:r>
              <a:rPr lang="cs-CZ" dirty="0" err="1" smtClean="0"/>
              <a:t>charollais</a:t>
            </a:r>
            <a:r>
              <a:rPr lang="cs-CZ" dirty="0" smtClean="0"/>
              <a:t> a 9 A1/1 klisen (Napajedla),</a:t>
            </a:r>
          </a:p>
          <a:p>
            <a:r>
              <a:rPr lang="cs-CZ" dirty="0" smtClean="0"/>
              <a:t>Import 12 klisen z hřebčína </a:t>
            </a:r>
            <a:r>
              <a:rPr lang="cs-CZ" dirty="0" err="1" smtClean="0"/>
              <a:t>Sarvár</a:t>
            </a:r>
            <a:r>
              <a:rPr lang="cs-CZ" dirty="0" smtClean="0"/>
              <a:t> březích po  plemenících F VII M a F XXXVI M,</a:t>
            </a:r>
          </a:p>
          <a:p>
            <a:r>
              <a:rPr lang="cs-CZ" dirty="0" smtClean="0"/>
              <a:t>Plánovaný stav p. klisen 60.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0531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Plemeníci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1928-9 72 P po P K z </a:t>
            </a:r>
            <a:r>
              <a:rPr lang="cs-CZ" dirty="0" err="1" smtClean="0">
                <a:solidFill>
                  <a:srgbClr val="FF0000"/>
                </a:solidFill>
              </a:rPr>
              <a:t>Feme</a:t>
            </a:r>
            <a:r>
              <a:rPr lang="cs-CZ" dirty="0" smtClean="0"/>
              <a:t> dcery </a:t>
            </a:r>
            <a:r>
              <a:rPr lang="cs-CZ" dirty="0" err="1" smtClean="0">
                <a:solidFill>
                  <a:srgbClr val="FF0000"/>
                </a:solidFill>
              </a:rPr>
              <a:t>Saxon</a:t>
            </a:r>
            <a:r>
              <a:rPr lang="cs-CZ" dirty="0" smtClean="0">
                <a:solidFill>
                  <a:srgbClr val="FF0000"/>
                </a:solidFill>
              </a:rPr>
              <a:t> ,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 smtClean="0"/>
              <a:t>1928 - 32  </a:t>
            </a:r>
            <a:r>
              <a:rPr lang="cs-CZ" dirty="0" smtClean="0">
                <a:solidFill>
                  <a:srgbClr val="FF0000"/>
                </a:solidFill>
              </a:rPr>
              <a:t>Alter </a:t>
            </a:r>
            <a:r>
              <a:rPr lang="cs-CZ" dirty="0" err="1" smtClean="0">
                <a:solidFill>
                  <a:srgbClr val="FF0000"/>
                </a:solidFill>
              </a:rPr>
              <a:t>Draher</a:t>
            </a:r>
            <a:r>
              <a:rPr lang="cs-CZ" dirty="0" smtClean="0">
                <a:solidFill>
                  <a:srgbClr val="FF0000"/>
                </a:solidFill>
              </a:rPr>
              <a:t>, 1921 po Maxim z </a:t>
            </a:r>
            <a:r>
              <a:rPr lang="cs-CZ" dirty="0" err="1" smtClean="0">
                <a:solidFill>
                  <a:srgbClr val="FF0000"/>
                </a:solidFill>
              </a:rPr>
              <a:t>Alltwien</a:t>
            </a:r>
            <a:r>
              <a:rPr lang="cs-CZ" dirty="0" smtClean="0">
                <a:solidFill>
                  <a:srgbClr val="FF0000"/>
                </a:solidFill>
              </a:rPr>
              <a:t> (Adam), </a:t>
            </a:r>
            <a:r>
              <a:rPr lang="cs-CZ" dirty="0" err="1" smtClean="0"/>
              <a:t>ph</a:t>
            </a:r>
            <a:r>
              <a:rPr lang="cs-CZ" dirty="0" smtClean="0"/>
              <a:t> +,</a:t>
            </a:r>
          </a:p>
          <a:p>
            <a:r>
              <a:rPr lang="cs-CZ" dirty="0" smtClean="0"/>
              <a:t>1930 </a:t>
            </a:r>
            <a:r>
              <a:rPr lang="cs-CZ" dirty="0" err="1" smtClean="0"/>
              <a:t>Oiseau</a:t>
            </a:r>
            <a:r>
              <a:rPr lang="cs-CZ" dirty="0" smtClean="0"/>
              <a:t>, 1922, po </a:t>
            </a:r>
            <a:r>
              <a:rPr lang="cs-CZ" dirty="0" err="1">
                <a:solidFill>
                  <a:srgbClr val="FF0000"/>
                </a:solidFill>
              </a:rPr>
              <a:t>Oiseau</a:t>
            </a:r>
            <a:r>
              <a:rPr lang="cs-CZ" dirty="0" smtClean="0"/>
              <a:t> z 120 P IV R,</a:t>
            </a:r>
          </a:p>
          <a:p>
            <a:r>
              <a:rPr lang="cs-CZ" dirty="0" smtClean="0"/>
              <a:t>1931 </a:t>
            </a:r>
            <a:r>
              <a:rPr lang="cs-CZ" dirty="0" err="1" smtClean="0"/>
              <a:t>Septimus</a:t>
            </a:r>
            <a:r>
              <a:rPr lang="cs-CZ" dirty="0" smtClean="0"/>
              <a:t>, 1920, po </a:t>
            </a:r>
            <a:r>
              <a:rPr lang="cs-CZ" dirty="0" err="1" smtClean="0"/>
              <a:t>Hausvater</a:t>
            </a:r>
            <a:r>
              <a:rPr lang="cs-CZ" dirty="0" smtClean="0"/>
              <a:t> ze </a:t>
            </a:r>
            <a:r>
              <a:rPr lang="cs-CZ" dirty="0" err="1" smtClean="0"/>
              <a:t>Selecta</a:t>
            </a:r>
            <a:r>
              <a:rPr lang="cs-CZ" dirty="0" smtClean="0"/>
              <a:t>,</a:t>
            </a:r>
          </a:p>
          <a:p>
            <a:r>
              <a:rPr lang="cs-CZ" dirty="0" smtClean="0"/>
              <a:t>1932 </a:t>
            </a:r>
            <a:r>
              <a:rPr lang="cs-CZ" dirty="0" err="1" smtClean="0"/>
              <a:t>Lancelot</a:t>
            </a:r>
            <a:r>
              <a:rPr lang="cs-CZ" dirty="0" smtClean="0"/>
              <a:t> po </a:t>
            </a:r>
            <a:r>
              <a:rPr lang="cs-CZ" dirty="0" err="1" smtClean="0">
                <a:solidFill>
                  <a:srgbClr val="FF0000"/>
                </a:solidFill>
              </a:rPr>
              <a:t>Lancelot</a:t>
            </a:r>
            <a:r>
              <a:rPr lang="cs-CZ" dirty="0" smtClean="0"/>
              <a:t> z </a:t>
            </a:r>
            <a:r>
              <a:rPr lang="cs-CZ" dirty="0" err="1" smtClean="0"/>
              <a:t>Lorelei</a:t>
            </a:r>
            <a:r>
              <a:rPr lang="cs-CZ" dirty="0" smtClean="0"/>
              <a:t> (</a:t>
            </a:r>
            <a:r>
              <a:rPr lang="cs-CZ" dirty="0" err="1" smtClean="0">
                <a:solidFill>
                  <a:srgbClr val="FF0000"/>
                </a:solidFill>
              </a:rPr>
              <a:t>Arranmore</a:t>
            </a:r>
            <a:r>
              <a:rPr lang="cs-CZ" dirty="0" smtClean="0"/>
              <a:t>),</a:t>
            </a:r>
          </a:p>
          <a:p>
            <a:r>
              <a:rPr lang="cs-CZ" dirty="0" smtClean="0"/>
              <a:t>1933 </a:t>
            </a:r>
            <a:r>
              <a:rPr lang="cs-CZ" dirty="0" err="1" smtClean="0">
                <a:solidFill>
                  <a:srgbClr val="FF0000"/>
                </a:solidFill>
              </a:rPr>
              <a:t>Tawriz</a:t>
            </a:r>
            <a:r>
              <a:rPr lang="cs-CZ" dirty="0" smtClean="0">
                <a:solidFill>
                  <a:srgbClr val="FF0000"/>
                </a:solidFill>
              </a:rPr>
              <a:t>, 1927, po </a:t>
            </a:r>
            <a:r>
              <a:rPr lang="cs-CZ" dirty="0" err="1" smtClean="0">
                <a:solidFill>
                  <a:srgbClr val="FF0000"/>
                </a:solidFill>
              </a:rPr>
              <a:t>Transvaal</a:t>
            </a:r>
            <a:r>
              <a:rPr lang="cs-CZ" dirty="0" smtClean="0">
                <a:solidFill>
                  <a:srgbClr val="FF0000"/>
                </a:solidFill>
              </a:rPr>
              <a:t> z </a:t>
            </a:r>
            <a:r>
              <a:rPr lang="cs-CZ" dirty="0" err="1" smtClean="0">
                <a:solidFill>
                  <a:srgbClr val="FF0000"/>
                </a:solidFill>
              </a:rPr>
              <a:t>Adra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dirty="0" err="1" smtClean="0">
                <a:solidFill>
                  <a:srgbClr val="FF0000"/>
                </a:solidFill>
              </a:rPr>
              <a:t>Helicon</a:t>
            </a:r>
            <a:r>
              <a:rPr lang="cs-CZ" dirty="0" smtClean="0">
                <a:solidFill>
                  <a:srgbClr val="FF0000"/>
                </a:solidFill>
              </a:rPr>
              <a:t>),</a:t>
            </a:r>
          </a:p>
          <a:p>
            <a:r>
              <a:rPr lang="cs-CZ" dirty="0" smtClean="0"/>
              <a:t>1936</a:t>
            </a:r>
            <a:r>
              <a:rPr lang="cs-CZ" dirty="0" smtClean="0">
                <a:solidFill>
                  <a:srgbClr val="FF0000"/>
                </a:solidFill>
              </a:rPr>
              <a:t>  </a:t>
            </a:r>
            <a:r>
              <a:rPr lang="cs-CZ" dirty="0" err="1" smtClean="0">
                <a:solidFill>
                  <a:srgbClr val="FF0000"/>
                </a:solidFill>
              </a:rPr>
              <a:t>Wenard</a:t>
            </a:r>
            <a:r>
              <a:rPr lang="cs-CZ" dirty="0" smtClean="0">
                <a:solidFill>
                  <a:srgbClr val="FF0000"/>
                </a:solidFill>
              </a:rPr>
              <a:t>, 1930, po </a:t>
            </a:r>
            <a:r>
              <a:rPr lang="cs-CZ" dirty="0" err="1" smtClean="0">
                <a:solidFill>
                  <a:srgbClr val="FF0000"/>
                </a:solidFill>
              </a:rPr>
              <a:t>Willars</a:t>
            </a:r>
            <a:r>
              <a:rPr lang="cs-CZ" dirty="0" smtClean="0">
                <a:solidFill>
                  <a:srgbClr val="FF0000"/>
                </a:solidFill>
              </a:rPr>
              <a:t> z Flora,</a:t>
            </a:r>
          </a:p>
          <a:p>
            <a:r>
              <a:rPr lang="cs-CZ" dirty="0" smtClean="0"/>
              <a:t>Většina hřebců – nízký vliv na konsolidaci stáda.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61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78" y="697230"/>
            <a:ext cx="7247444" cy="5479733"/>
          </a:xfrm>
        </p:spPr>
      </p:pic>
    </p:spTree>
    <p:extLst>
      <p:ext uri="{BB962C8B-B14F-4D97-AF65-F5344CB8AC3E}">
        <p14:creationId xmlns:p14="http://schemas.microsoft.com/office/powerpoint/2010/main" val="2370772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Příčiny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Původově variabilní stádo klisen</a:t>
            </a:r>
          </a:p>
          <a:p>
            <a:r>
              <a:rPr lang="cs-CZ" dirty="0" smtClean="0"/>
              <a:t>Větší počet neprověřených plemeníků při výstavbě,</a:t>
            </a:r>
          </a:p>
          <a:p>
            <a:r>
              <a:rPr lang="cs-CZ" dirty="0" smtClean="0"/>
              <a:t>Předčasný úhyn Alter </a:t>
            </a:r>
            <a:r>
              <a:rPr lang="cs-CZ" dirty="0" err="1" smtClean="0"/>
              <a:t>Drahera</a:t>
            </a:r>
            <a:r>
              <a:rPr lang="cs-CZ" dirty="0" smtClean="0"/>
              <a:t>,</a:t>
            </a:r>
          </a:p>
          <a:p>
            <a:r>
              <a:rPr lang="cs-CZ" dirty="0" smtClean="0"/>
              <a:t>Nejkompaktnější skupinou klisny </a:t>
            </a:r>
            <a:r>
              <a:rPr lang="cs-CZ" dirty="0" err="1" smtClean="0"/>
              <a:t>Sarvár</a:t>
            </a:r>
            <a:r>
              <a:rPr lang="cs-CZ" dirty="0" smtClean="0"/>
              <a:t>,</a:t>
            </a:r>
          </a:p>
          <a:p>
            <a:r>
              <a:rPr lang="cs-CZ" dirty="0" smtClean="0"/>
              <a:t>Opatření - postupná náhrada nevyhovujících klisen klisničkami z odchovu,</a:t>
            </a:r>
          </a:p>
          <a:p>
            <a:r>
              <a:rPr lang="cs-CZ" dirty="0" smtClean="0"/>
              <a:t>Důraz zprávy na jezdecký typ a jezdeckou výkonnost.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63682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Speciální stádo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Klisny A 1/1 z Hostouně, Napajedel, Maďarska,</a:t>
            </a:r>
          </a:p>
          <a:p>
            <a:r>
              <a:rPr lang="cs-CZ" dirty="0" smtClean="0"/>
              <a:t>1934 Dostihová stáj </a:t>
            </a:r>
            <a:r>
              <a:rPr lang="cs-CZ" dirty="0" err="1" smtClean="0"/>
              <a:t>Remú</a:t>
            </a:r>
            <a:r>
              <a:rPr lang="cs-CZ" dirty="0" smtClean="0"/>
              <a:t> – trenér J. Rosák</a:t>
            </a:r>
          </a:p>
          <a:p>
            <a:r>
              <a:rPr lang="cs-CZ" dirty="0" smtClean="0"/>
              <a:t>Několik </a:t>
            </a:r>
            <a:r>
              <a:rPr lang="cs-CZ" dirty="0" err="1" smtClean="0"/>
              <a:t>méněvýznamných</a:t>
            </a:r>
            <a:r>
              <a:rPr lang="cs-CZ" smtClean="0"/>
              <a:t> vítězství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49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 předmnichovské etapy ČSR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1937/8 90 plemenných klisen,</a:t>
            </a:r>
          </a:p>
          <a:p>
            <a:r>
              <a:rPr lang="cs-CZ" dirty="0" smtClean="0"/>
              <a:t>Mobilizace – přemístění stáda z Hostouně, dočasný vzrůst stavu na 200,</a:t>
            </a:r>
          </a:p>
          <a:p>
            <a:r>
              <a:rPr lang="cs-CZ" dirty="0" smtClean="0"/>
              <a:t>1939 Redukce na stav 130 plemenných klisen,</a:t>
            </a:r>
          </a:p>
          <a:p>
            <a:r>
              <a:rPr lang="cs-CZ" dirty="0" smtClean="0"/>
              <a:t>Vznikem Slovenského </a:t>
            </a:r>
            <a:r>
              <a:rPr lang="cs-CZ" dirty="0" err="1" smtClean="0"/>
              <a:t>štátu</a:t>
            </a:r>
            <a:r>
              <a:rPr lang="cs-CZ" dirty="0" smtClean="0"/>
              <a:t> převod hřebčína do správy ozbrojených složek Slovenska,</a:t>
            </a:r>
          </a:p>
          <a:p>
            <a:r>
              <a:rPr lang="cs-CZ" dirty="0" smtClean="0"/>
              <a:t>Kontinuita plemenitby zachována do r. 1944,</a:t>
            </a:r>
          </a:p>
          <a:p>
            <a:r>
              <a:rPr lang="cs-CZ" dirty="0" smtClean="0"/>
              <a:t>1938 – 44 poprvé připářen plemeník kmene F – 259 F XIII – 3 ze 103 F XI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2309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Závěrečná válečná anabáze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Evakuace koní,</a:t>
            </a:r>
          </a:p>
          <a:p>
            <a:r>
              <a:rPr lang="cs-CZ" dirty="0" smtClean="0"/>
              <a:t>Redukce na 140, část koní zabrána pro válečné operace, zbývající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špatná kondice,</a:t>
            </a:r>
          </a:p>
          <a:p>
            <a:pPr marL="0" indent="0">
              <a:buNone/>
            </a:pPr>
            <a:r>
              <a:rPr lang="cs-CZ" dirty="0" smtClean="0"/>
              <a:t>   Iniciativa kpt. J. Mandelíka – návrat torza do </a:t>
            </a:r>
            <a:r>
              <a:rPr lang="cs-CZ" dirty="0" err="1" smtClean="0"/>
              <a:t>Motěšic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   Neutěšený stav </a:t>
            </a:r>
            <a:r>
              <a:rPr lang="cs-CZ" dirty="0" err="1" smtClean="0"/>
              <a:t>Motěšického</a:t>
            </a:r>
            <a:r>
              <a:rPr lang="cs-CZ" dirty="0" smtClean="0"/>
              <a:t> hřebčína,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Úhyn plemeníka 259 F XIII,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Velmi špatná kondice plemeníka </a:t>
            </a:r>
            <a:r>
              <a:rPr lang="cs-CZ" dirty="0" err="1" smtClean="0"/>
              <a:t>Coastguard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932957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Složení jezdeckého pluku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Velitelství pluku,</a:t>
            </a:r>
          </a:p>
          <a:p>
            <a:r>
              <a:rPr lang="cs-CZ" dirty="0" smtClean="0"/>
              <a:t>2 řadové jezdecké korouhve,</a:t>
            </a:r>
          </a:p>
          <a:p>
            <a:r>
              <a:rPr lang="cs-CZ" dirty="0" smtClean="0"/>
              <a:t>4 jízdní eskadrony,</a:t>
            </a:r>
          </a:p>
          <a:p>
            <a:r>
              <a:rPr lang="cs-CZ" dirty="0" smtClean="0"/>
              <a:t>Technická eskadrona</a:t>
            </a:r>
          </a:p>
          <a:p>
            <a:r>
              <a:rPr lang="cs-CZ" dirty="0" smtClean="0"/>
              <a:t>Kulometná eskadrona</a:t>
            </a:r>
          </a:p>
          <a:p>
            <a:r>
              <a:rPr lang="cs-CZ" dirty="0" smtClean="0"/>
              <a:t>Náhradní korouhev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6073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Obnova hřebčína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Plk. H. </a:t>
            </a:r>
            <a:r>
              <a:rPr lang="cs-CZ" dirty="0" err="1" smtClean="0"/>
              <a:t>Keil</a:t>
            </a:r>
            <a:r>
              <a:rPr lang="cs-CZ" dirty="0" smtClean="0"/>
              <a:t> pověřen MNO obnovou,</a:t>
            </a:r>
          </a:p>
          <a:p>
            <a:r>
              <a:rPr lang="cs-CZ" dirty="0" smtClean="0"/>
              <a:t>1. 1. 1946 zahájen provoz, velitelem plk. </a:t>
            </a:r>
            <a:r>
              <a:rPr lang="cs-CZ" dirty="0" err="1" smtClean="0"/>
              <a:t>Remontnictva</a:t>
            </a:r>
            <a:r>
              <a:rPr lang="cs-CZ" dirty="0" smtClean="0"/>
              <a:t> </a:t>
            </a:r>
            <a:r>
              <a:rPr lang="cs-CZ" dirty="0" err="1" smtClean="0"/>
              <a:t>MVDr</a:t>
            </a:r>
            <a:r>
              <a:rPr lang="cs-CZ" dirty="0" smtClean="0"/>
              <a:t> J. Pernička,</a:t>
            </a:r>
          </a:p>
          <a:p>
            <a:r>
              <a:rPr lang="cs-CZ" dirty="0" smtClean="0"/>
              <a:t>Jádrem stáda 30 původních </a:t>
            </a:r>
            <a:r>
              <a:rPr lang="cs-CZ" dirty="0" err="1" smtClean="0"/>
              <a:t>motěšických</a:t>
            </a:r>
            <a:r>
              <a:rPr lang="cs-CZ" dirty="0" smtClean="0"/>
              <a:t> (hostouňských) klisen doplněných 3/5 l. klisničkami zotavenými z evakuace,</a:t>
            </a:r>
          </a:p>
          <a:p>
            <a:r>
              <a:rPr lang="cs-CZ" dirty="0" smtClean="0"/>
              <a:t>Speciální stádo 20 klisen A1/1,</a:t>
            </a:r>
          </a:p>
          <a:p>
            <a:r>
              <a:rPr lang="cs-CZ" dirty="0" smtClean="0"/>
              <a:t>3 stáda – anglické polokrevné, arabské polokrevné, anglické plnokrevné,</a:t>
            </a:r>
          </a:p>
          <a:p>
            <a:r>
              <a:rPr lang="cs-CZ" dirty="0" smtClean="0"/>
              <a:t>Cíl – dodávat st. hřebčincům ušlechtilé, konstitučně tvrdé a </a:t>
            </a:r>
            <a:r>
              <a:rPr lang="cs-CZ" smtClean="0"/>
              <a:t>výkonné plemeníky.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168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Plemeníci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Adbritus</a:t>
            </a:r>
            <a:r>
              <a:rPr lang="cs-CZ" dirty="0" smtClean="0">
                <a:solidFill>
                  <a:srgbClr val="FF0000"/>
                </a:solidFill>
              </a:rPr>
              <a:t>, 1933, po Alter </a:t>
            </a:r>
            <a:r>
              <a:rPr lang="cs-CZ" dirty="0" err="1" smtClean="0">
                <a:solidFill>
                  <a:srgbClr val="FF0000"/>
                </a:solidFill>
              </a:rPr>
              <a:t>Draher</a:t>
            </a:r>
            <a:r>
              <a:rPr lang="cs-CZ" dirty="0" smtClean="0">
                <a:solidFill>
                  <a:srgbClr val="FF0000"/>
                </a:solidFill>
              </a:rPr>
              <a:t> z </a:t>
            </a:r>
            <a:r>
              <a:rPr lang="cs-CZ" dirty="0" err="1" smtClean="0">
                <a:solidFill>
                  <a:srgbClr val="FF0000"/>
                </a:solidFill>
              </a:rPr>
              <a:t>Brisant</a:t>
            </a:r>
            <a:r>
              <a:rPr lang="cs-CZ" dirty="0" smtClean="0">
                <a:solidFill>
                  <a:srgbClr val="FF0000"/>
                </a:solidFill>
              </a:rPr>
              <a:t> (Sanskrit),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Alipaša</a:t>
            </a:r>
            <a:r>
              <a:rPr lang="cs-CZ" dirty="0">
                <a:solidFill>
                  <a:srgbClr val="FF0000"/>
                </a:solidFill>
              </a:rPr>
              <a:t>,</a:t>
            </a:r>
            <a:r>
              <a:rPr lang="cs-CZ" dirty="0" smtClean="0">
                <a:solidFill>
                  <a:srgbClr val="FF0000"/>
                </a:solidFill>
              </a:rPr>
              <a:t> 1939, po </a:t>
            </a:r>
            <a:r>
              <a:rPr lang="cs-CZ" dirty="0" err="1" smtClean="0">
                <a:solidFill>
                  <a:srgbClr val="FF0000"/>
                </a:solidFill>
              </a:rPr>
              <a:t>Ladro</a:t>
            </a:r>
            <a:r>
              <a:rPr lang="cs-CZ" dirty="0" smtClean="0">
                <a:solidFill>
                  <a:srgbClr val="FF0000"/>
                </a:solidFill>
              </a:rPr>
              <a:t> z </a:t>
            </a:r>
            <a:r>
              <a:rPr lang="cs-CZ" dirty="0" err="1" smtClean="0">
                <a:solidFill>
                  <a:srgbClr val="FF0000"/>
                </a:solidFill>
              </a:rPr>
              <a:t>Alemania</a:t>
            </a:r>
            <a:r>
              <a:rPr lang="cs-CZ" dirty="0" smtClean="0">
                <a:solidFill>
                  <a:srgbClr val="FF0000"/>
                </a:solidFill>
              </a:rPr>
              <a:t> (</a:t>
            </a:r>
            <a:r>
              <a:rPr lang="cs-CZ" dirty="0" err="1" smtClean="0">
                <a:solidFill>
                  <a:srgbClr val="FF0000"/>
                </a:solidFill>
              </a:rPr>
              <a:t>Laland</a:t>
            </a:r>
            <a:r>
              <a:rPr lang="cs-CZ" dirty="0" smtClean="0">
                <a:solidFill>
                  <a:srgbClr val="FF0000"/>
                </a:solidFill>
              </a:rPr>
              <a:t>),</a:t>
            </a:r>
          </a:p>
          <a:p>
            <a:r>
              <a:rPr lang="cs-CZ" dirty="0" smtClean="0"/>
              <a:t>F X – K, 1931, po F IV – K z  296 K (bez čísla),</a:t>
            </a:r>
          </a:p>
          <a:p>
            <a:r>
              <a:rPr lang="cs-CZ" dirty="0" smtClean="0"/>
              <a:t>F XV Mot, po 34 F XIII ze 71 P VIII,</a:t>
            </a:r>
          </a:p>
          <a:p>
            <a:r>
              <a:rPr lang="cs-CZ" dirty="0" err="1" smtClean="0"/>
              <a:t>SoH</a:t>
            </a:r>
            <a:r>
              <a:rPr lang="cs-CZ" dirty="0" smtClean="0"/>
              <a:t> II, 1929, po </a:t>
            </a:r>
            <a:r>
              <a:rPr lang="cs-CZ" dirty="0" err="1" smtClean="0"/>
              <a:t>SoH</a:t>
            </a:r>
            <a:r>
              <a:rPr lang="cs-CZ" dirty="0" smtClean="0"/>
              <a:t> z 87 </a:t>
            </a:r>
            <a:r>
              <a:rPr lang="cs-CZ" dirty="0" err="1" smtClean="0"/>
              <a:t>Peregrin</a:t>
            </a:r>
            <a:r>
              <a:rPr lang="cs-CZ" dirty="0" smtClean="0"/>
              <a:t>,</a:t>
            </a:r>
          </a:p>
          <a:p>
            <a:r>
              <a:rPr lang="cs-CZ" dirty="0" smtClean="0"/>
              <a:t>G III W, 1924 po G XXXIV R ze 106 G XXXIII.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8432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73" y="512790"/>
            <a:ext cx="5494253" cy="5767043"/>
          </a:xfrm>
        </p:spPr>
      </p:pic>
    </p:spTree>
    <p:extLst>
      <p:ext uri="{BB962C8B-B14F-4D97-AF65-F5344CB8AC3E}">
        <p14:creationId xmlns:p14="http://schemas.microsoft.com/office/powerpoint/2010/main" val="111294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Převod do civilní správy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1949,</a:t>
            </a:r>
          </a:p>
          <a:p>
            <a:r>
              <a:rPr lang="cs-CZ" dirty="0" smtClean="0"/>
              <a:t>Chovný cíl = ušlechtilý teplokrevník pro potřebu šlechtění na Slovensku a posílení pozice čs. chovu A 1/1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4096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895600" y="257175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/>
              <a:t>Děkuji za pozornost!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67207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 smtClean="0"/>
              <a:t>Rozmístění  unifikovaného jezdectva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821532"/>
              </p:ext>
            </p:extLst>
          </p:nvPr>
        </p:nvGraphicFramePr>
        <p:xfrm>
          <a:off x="762000" y="1036955"/>
          <a:ext cx="106680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274">
                  <a:extLst>
                    <a:ext uri="{9D8B030D-6E8A-4147-A177-3AD203B41FA5}">
                      <a16:colId xmlns:a16="http://schemas.microsoft.com/office/drawing/2014/main" val="233540143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508825745"/>
                    </a:ext>
                  </a:extLst>
                </a:gridCol>
                <a:gridCol w="4244009">
                  <a:extLst>
                    <a:ext uri="{9D8B030D-6E8A-4147-A177-3AD203B41FA5}">
                      <a16:colId xmlns:a16="http://schemas.microsoft.com/office/drawing/2014/main" val="1142709666"/>
                    </a:ext>
                  </a:extLst>
                </a:gridCol>
                <a:gridCol w="4131917">
                  <a:extLst>
                    <a:ext uri="{9D8B030D-6E8A-4147-A177-3AD203B41FA5}">
                      <a16:colId xmlns:a16="http://schemas.microsoft.com/office/drawing/2014/main" val="3030895619"/>
                    </a:ext>
                  </a:extLst>
                </a:gridCol>
              </a:tblGrid>
              <a:tr h="67386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Číslo pluku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Zřízení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Velitelství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Křest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132671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Terezín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nepokřtěn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193173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Olomouc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Sibiřský 1923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603105"/>
                  </a:ext>
                </a:extLst>
              </a:tr>
              <a:tr h="67386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3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Nové Zámky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Svatopluka knížete Velkomoravského</a:t>
                      </a:r>
                      <a:r>
                        <a:rPr lang="cs-CZ" sz="2000" baseline="0" dirty="0" smtClean="0"/>
                        <a:t> 1929</a:t>
                      </a:r>
                      <a:r>
                        <a:rPr lang="cs-CZ" sz="2000" baseline="0" dirty="0" smtClean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 +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366935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4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Klatovy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Antonína Švehly</a:t>
                      </a:r>
                      <a:r>
                        <a:rPr lang="cs-CZ" sz="2000" baseline="0" dirty="0" smtClean="0"/>
                        <a:t> 1933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084035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5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Košice, 1936 Praha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nepokřtěn </a:t>
                      </a:r>
                      <a:r>
                        <a:rPr lang="cs-CZ" sz="2000" b="1" dirty="0" smtClean="0"/>
                        <a:t>+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509885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6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Brno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nepokřtěn </a:t>
                      </a:r>
                      <a:r>
                        <a:rPr lang="cs-CZ" sz="2000" dirty="0" smtClean="0">
                          <a:ln>
                            <a:solidFill>
                              <a:sysClr val="windowText" lastClr="000000"/>
                            </a:solidFill>
                          </a:ln>
                        </a:rPr>
                        <a:t>+</a:t>
                      </a:r>
                      <a:endParaRPr lang="cs-CZ" sz="2000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764360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7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Hodonín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T. G. Masaryka 1930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022950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8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Pardubice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Knížete</a:t>
                      </a:r>
                      <a:r>
                        <a:rPr lang="cs-CZ" sz="2000" baseline="0" dirty="0" smtClean="0"/>
                        <a:t> Václava Svatého 1929 </a:t>
                      </a:r>
                      <a:r>
                        <a:rPr lang="cs-CZ" sz="2000" b="1" baseline="0" dirty="0" smtClean="0"/>
                        <a:t>+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790151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9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Vysoké Mýto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nepokřtěn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037653"/>
                  </a:ext>
                </a:extLst>
              </a:tr>
              <a:tr h="67386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Dobřany, </a:t>
                      </a:r>
                      <a:r>
                        <a:rPr lang="cs-CZ" sz="2000" dirty="0" err="1" smtClean="0"/>
                        <a:t>Mukačevo</a:t>
                      </a:r>
                      <a:r>
                        <a:rPr lang="cs-CZ" sz="2000" dirty="0" smtClean="0"/>
                        <a:t> 1934</a:t>
                      </a:r>
                    </a:p>
                    <a:p>
                      <a:r>
                        <a:rPr lang="cs-CZ" sz="2000" dirty="0" smtClean="0"/>
                        <a:t>Prešov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nepokřtěn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279070"/>
                  </a:ext>
                </a:extLst>
              </a:tr>
              <a:tr h="390412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11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1933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Bratislava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Krále Carola II. Rumunského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499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07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Mírové stavy koní jezdeckého pluku</a:t>
            </a:r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146416"/>
              </p:ext>
            </p:extLst>
          </p:nvPr>
        </p:nvGraphicFramePr>
        <p:xfrm>
          <a:off x="217169" y="1863093"/>
          <a:ext cx="11635742" cy="4594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4819">
                  <a:extLst>
                    <a:ext uri="{9D8B030D-6E8A-4147-A177-3AD203B41FA5}">
                      <a16:colId xmlns:a16="http://schemas.microsoft.com/office/drawing/2014/main" val="2377920314"/>
                    </a:ext>
                  </a:extLst>
                </a:gridCol>
                <a:gridCol w="1391230">
                  <a:extLst>
                    <a:ext uri="{9D8B030D-6E8A-4147-A177-3AD203B41FA5}">
                      <a16:colId xmlns:a16="http://schemas.microsoft.com/office/drawing/2014/main" val="1570440828"/>
                    </a:ext>
                  </a:extLst>
                </a:gridCol>
                <a:gridCol w="1201517">
                  <a:extLst>
                    <a:ext uri="{9D8B030D-6E8A-4147-A177-3AD203B41FA5}">
                      <a16:colId xmlns:a16="http://schemas.microsoft.com/office/drawing/2014/main" val="2673086897"/>
                    </a:ext>
                  </a:extLst>
                </a:gridCol>
                <a:gridCol w="910623">
                  <a:extLst>
                    <a:ext uri="{9D8B030D-6E8A-4147-A177-3AD203B41FA5}">
                      <a16:colId xmlns:a16="http://schemas.microsoft.com/office/drawing/2014/main" val="1275741247"/>
                    </a:ext>
                  </a:extLst>
                </a:gridCol>
                <a:gridCol w="1087689">
                  <a:extLst>
                    <a:ext uri="{9D8B030D-6E8A-4147-A177-3AD203B41FA5}">
                      <a16:colId xmlns:a16="http://schemas.microsoft.com/office/drawing/2014/main" val="4033941326"/>
                    </a:ext>
                  </a:extLst>
                </a:gridCol>
                <a:gridCol w="1559864">
                  <a:extLst>
                    <a:ext uri="{9D8B030D-6E8A-4147-A177-3AD203B41FA5}">
                      <a16:colId xmlns:a16="http://schemas.microsoft.com/office/drawing/2014/main" val="659419781"/>
                    </a:ext>
                  </a:extLst>
                </a:gridCol>
              </a:tblGrid>
              <a:tr h="574357">
                <a:tc rowSpan="2">
                  <a:txBody>
                    <a:bodyPr/>
                    <a:lstStyle/>
                    <a:p>
                      <a:r>
                        <a:rPr lang="cs-CZ" sz="2000" dirty="0" smtClean="0"/>
                        <a:t>Součásti jezdeckého pluku</a:t>
                      </a:r>
                      <a:endParaRPr lang="cs-CZ" sz="20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cs-CZ" sz="2000" dirty="0" smtClean="0"/>
                        <a:t> Počty koní podle druhů</a:t>
                      </a:r>
                      <a:r>
                        <a:rPr lang="cs-CZ" sz="2000" baseline="0" dirty="0" smtClean="0"/>
                        <a:t> výkonnosti</a:t>
                      </a:r>
                      <a:endParaRPr lang="cs-CZ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134551"/>
                  </a:ext>
                </a:extLst>
              </a:tr>
              <a:tr h="57435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Jezdečtí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Remonty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Tažní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Soumaři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Celkem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707656"/>
                  </a:ext>
                </a:extLst>
              </a:tr>
              <a:tr h="574357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Velitelství pluku včetně velitelství korouhví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11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-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-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13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990203"/>
                  </a:ext>
                </a:extLst>
              </a:tr>
              <a:tr h="574357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Jízdní</a:t>
                      </a:r>
                      <a:r>
                        <a:rPr lang="cs-CZ" sz="2000" baseline="0" dirty="0" smtClean="0"/>
                        <a:t> eskadrony (4)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384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60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8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-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452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45282"/>
                  </a:ext>
                </a:extLst>
              </a:tr>
              <a:tr h="574357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Technická</a:t>
                      </a:r>
                      <a:r>
                        <a:rPr lang="cs-CZ" sz="2000" baseline="0" dirty="0" smtClean="0"/>
                        <a:t> eskadrona ( 1. kulometná)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99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4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4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127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81943"/>
                  </a:ext>
                </a:extLst>
              </a:tr>
              <a:tr h="574357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Kulometná eskadrona (2. kulometná)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93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-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26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129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793472"/>
                  </a:ext>
                </a:extLst>
              </a:tr>
              <a:tr h="574357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Náhradní korouhev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5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75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2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-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82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456062"/>
                  </a:ext>
                </a:extLst>
              </a:tr>
              <a:tr h="574357"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Celkem koní pluku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592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165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16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30</a:t>
                      </a:r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/>
                        <a:t>803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611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09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Důvody reorganizací jezdectva 1933 - 1937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Zesílení palebné síly palebnou eskadronou podřízenou velitelství pluku,</a:t>
            </a:r>
          </a:p>
          <a:p>
            <a:r>
              <a:rPr lang="cs-CZ" dirty="0" smtClean="0"/>
              <a:t> Zvýšení bojového potenciálu připojením eskadron obrněných automobilů (1933 – 5) plukům 3, 5, 6, 9,</a:t>
            </a:r>
          </a:p>
          <a:p>
            <a:r>
              <a:rPr lang="cs-CZ" dirty="0" smtClean="0"/>
              <a:t>Přejmenování jezdeckých pluků na dragounské,</a:t>
            </a:r>
          </a:p>
          <a:p>
            <a:r>
              <a:rPr lang="cs-CZ" dirty="0" smtClean="0"/>
              <a:t>Tvorba rychlých divizí kombinací jezdectva a obrněné vozby,</a:t>
            </a:r>
          </a:p>
          <a:p>
            <a:r>
              <a:rPr lang="cs-CZ" dirty="0" smtClean="0"/>
              <a:t>Pokles potřeby koní v důsledku modernizace 1919/1938 = 8 000 koní,</a:t>
            </a:r>
          </a:p>
          <a:p>
            <a:r>
              <a:rPr lang="cs-CZ" dirty="0" smtClean="0"/>
              <a:t>V organizaci přetrvává rozdělení do brigád podřízených zemským velitelstvím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0658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2784</Words>
  <Application>Microsoft Office PowerPoint</Application>
  <PresentationFormat>Širokoúhlá obrazovka</PresentationFormat>
  <Paragraphs>472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Motiv Office</vt:lpstr>
      <vt:lpstr>Koně pro čs. armádu</vt:lpstr>
      <vt:lpstr>Legislativa a aktivity</vt:lpstr>
      <vt:lpstr>Hipomobilní útvary</vt:lpstr>
      <vt:lpstr>Stav koní v čs. armádě 1. 3. 1920 (Situační zpráva)</vt:lpstr>
      <vt:lpstr>Unifikace jezdectva - podmínky</vt:lpstr>
      <vt:lpstr>Složení jezdeckého pluku</vt:lpstr>
      <vt:lpstr>Rozmístění  unifikovaného jezdectva</vt:lpstr>
      <vt:lpstr>Mírové stavy koní jezdeckého pluku</vt:lpstr>
      <vt:lpstr>Důvody reorganizací jezdectva 1933 - 1937</vt:lpstr>
      <vt:lpstr>Doplňování stavu koní</vt:lpstr>
      <vt:lpstr>Pověření remontnické služby</vt:lpstr>
      <vt:lpstr>Prezentace aplikace PowerPoint</vt:lpstr>
      <vt:lpstr>Sídlo remontnictva</vt:lpstr>
      <vt:lpstr>Místa nákupu koní</vt:lpstr>
      <vt:lpstr>Výkonnostní typy požadované remontnictvem</vt:lpstr>
      <vt:lpstr>Věk nakupovaných koní</vt:lpstr>
      <vt:lpstr>Prvá doplnění stavů nákupem</vt:lpstr>
      <vt:lpstr>Preference výběru </vt:lpstr>
      <vt:lpstr>Prezentace aplikace PowerPoint</vt:lpstr>
      <vt:lpstr>Střet zájmu remontnictva a chovatelů</vt:lpstr>
      <vt:lpstr>Příčiny</vt:lpstr>
      <vt:lpstr>Prezentace aplikace PowerPoint</vt:lpstr>
      <vt:lpstr>Preferované čs. lokality pro nákup jezdeckých remont</vt:lpstr>
      <vt:lpstr>Výcvik nakoupených remont</vt:lpstr>
      <vt:lpstr>Prezentace aplikace PowerPoint</vt:lpstr>
      <vt:lpstr>Prezentace aplikace PowerPoint</vt:lpstr>
      <vt:lpstr>Prezentace aplikace PowerPoint</vt:lpstr>
      <vt:lpstr>Vojenská hříbárna č. 1 - zřízení</vt:lpstr>
      <vt:lpstr>Poslání hříbárny</vt:lpstr>
      <vt:lpstr>Výběr koní pro hříbárnu</vt:lpstr>
      <vt:lpstr>Nejvýznamnější čs. lokální zdroje</vt:lpstr>
      <vt:lpstr>Prezentace aplikace PowerPoint</vt:lpstr>
      <vt:lpstr>Výcvik odchovaných remont</vt:lpstr>
      <vt:lpstr>Negativní vliv hrozby německého vpádu</vt:lpstr>
      <vt:lpstr>Chov odborných vojenských koní</vt:lpstr>
      <vt:lpstr>Zřízení vojenského hřebčína Hostouň</vt:lpstr>
      <vt:lpstr>Vybraní plemeníci</vt:lpstr>
      <vt:lpstr>Závěr válečných let</vt:lpstr>
      <vt:lpstr>Koncepce plemenitby</vt:lpstr>
      <vt:lpstr>Změna chovného cíle</vt:lpstr>
      <vt:lpstr>Stěžejní plemeníci II. etapy</vt:lpstr>
      <vt:lpstr>Prezentace aplikace PowerPoint</vt:lpstr>
      <vt:lpstr>Prezentace aplikace PowerPoint</vt:lpstr>
      <vt:lpstr>Nejúspěšnější plemeníci</vt:lpstr>
      <vt:lpstr>Hrozba záboru</vt:lpstr>
      <vt:lpstr>Poválečná obnova funkce vojenského hřebčína</vt:lpstr>
      <vt:lpstr>Prezentace aplikace PowerPoint</vt:lpstr>
      <vt:lpstr>Plemenná skladba poválečného stáda klisen Vojenského hřebčína Hostouň</vt:lpstr>
      <vt:lpstr>Plemeníci</vt:lpstr>
      <vt:lpstr>Prezentace aplikace PowerPoint</vt:lpstr>
      <vt:lpstr>Vojenský hřebčín Horné Motěšice</vt:lpstr>
      <vt:lpstr>Prostředí lokality</vt:lpstr>
      <vt:lpstr>Základní stádo</vt:lpstr>
      <vt:lpstr>Plemeníci</vt:lpstr>
      <vt:lpstr>Prezentace aplikace PowerPoint</vt:lpstr>
      <vt:lpstr>Příčiny</vt:lpstr>
      <vt:lpstr>Speciální stádo</vt:lpstr>
      <vt:lpstr>Závěr předmnichovské etapy ČSR</vt:lpstr>
      <vt:lpstr>Závěrečná válečná anabáze</vt:lpstr>
      <vt:lpstr>Obnova hřebčína</vt:lpstr>
      <vt:lpstr>Plemeníci</vt:lpstr>
      <vt:lpstr>Prezentace aplikace PowerPoint</vt:lpstr>
      <vt:lpstr>Převod do civilní správy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Koně pro čs. armádu</dc:title>
  <dc:creator>Misař</dc:creator>
  <cp:lastModifiedBy>Misař</cp:lastModifiedBy>
  <cp:revision>128</cp:revision>
  <dcterms:created xsi:type="dcterms:W3CDTF">2020-08-04T09:14:10Z</dcterms:created>
  <dcterms:modified xsi:type="dcterms:W3CDTF">2020-08-26T13:16:50Z</dcterms:modified>
</cp:coreProperties>
</file>